
<file path=[Content_Types].xml><?xml version="1.0" encoding="utf-8"?>
<Types xmlns="http://schemas.openxmlformats.org/package/2006/content-types">
  <Default Extension="xml" ContentType="application/xml"/>
  <Default Extension="wmv" ContentType="video/unknown"/>
  <Default Extension="jpeg" ContentType="image/jpeg"/>
  <Default Extension="tiff" ContentType="image/tiff"/>
  <Default Extension="jpg" ContentType="image/jpeg"/>
  <Default Extension="emf" ContentType="image/x-emf"/>
  <Default Extension="rels" ContentType="application/vnd.openxmlformats-package.relationships+xml"/>
  <Default Extension="wdp" ContentType="image/vnd.ms-photo"/>
  <Default Extension="avi"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99" r:id="rId3"/>
    <p:sldId id="267" r:id="rId4"/>
    <p:sldId id="312" r:id="rId5"/>
    <p:sldId id="302" r:id="rId6"/>
    <p:sldId id="301" r:id="rId7"/>
    <p:sldId id="308" r:id="rId8"/>
    <p:sldId id="259" r:id="rId9"/>
    <p:sldId id="273" r:id="rId10"/>
    <p:sldId id="264" r:id="rId11"/>
    <p:sldId id="263" r:id="rId12"/>
    <p:sldId id="313" r:id="rId13"/>
    <p:sldId id="270" r:id="rId14"/>
    <p:sldId id="271" r:id="rId15"/>
    <p:sldId id="310" r:id="rId16"/>
    <p:sldId id="272" r:id="rId17"/>
    <p:sldId id="311" r:id="rId18"/>
    <p:sldId id="280" r:id="rId19"/>
    <p:sldId id="296" r:id="rId20"/>
    <p:sldId id="285" r:id="rId21"/>
    <p:sldId id="265" r:id="rId22"/>
    <p:sldId id="289" r:id="rId23"/>
    <p:sldId id="260" r:id="rId24"/>
    <p:sldId id="290" r:id="rId25"/>
    <p:sldId id="291" r:id="rId26"/>
    <p:sldId id="292" r:id="rId27"/>
    <p:sldId id="278" r:id="rId28"/>
    <p:sldId id="288" r:id="rId29"/>
    <p:sldId id="309" r:id="rId30"/>
    <p:sldId id="261" r:id="rId31"/>
    <p:sldId id="298" r:id="rId32"/>
    <p:sldId id="276" r:id="rId33"/>
    <p:sldId id="293" r:id="rId34"/>
    <p:sldId id="294" r:id="rId35"/>
    <p:sldId id="295"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03" autoAdjust="0"/>
    <p:restoredTop sz="95504" autoAdjust="0"/>
  </p:normalViewPr>
  <p:slideViewPr>
    <p:cSldViewPr>
      <p:cViewPr>
        <p:scale>
          <a:sx n="94" d="100"/>
          <a:sy n="94" d="100"/>
        </p:scale>
        <p:origin x="-2080" y="-6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0FA58B-C904-9643-8DBA-6DC785BFA0D7}" type="doc">
      <dgm:prSet loTypeId="urn:microsoft.com/office/officeart/2005/8/layout/radial3" loCatId="" qsTypeId="urn:microsoft.com/office/officeart/2005/8/quickstyle/simple2" qsCatId="simple" csTypeId="urn:microsoft.com/office/officeart/2005/8/colors/accent1_2" csCatId="accent1" phldr="1"/>
      <dgm:spPr/>
      <dgm:t>
        <a:bodyPr/>
        <a:lstStyle/>
        <a:p>
          <a:endParaRPr lang="en-US"/>
        </a:p>
      </dgm:t>
    </dgm:pt>
    <dgm:pt modelId="{DB4BC7DB-CD7C-A24F-AB9B-83E117A328B5}">
      <dgm:prSet phldrT="[Text]" custT="1"/>
      <dgm:spPr/>
      <dgm:t>
        <a:bodyPr/>
        <a:lstStyle/>
        <a:p>
          <a:endParaRPr lang="en-US" sz="2800" u="none" dirty="0" smtClean="0">
            <a:solidFill>
              <a:schemeClr val="bg1"/>
            </a:solidFill>
          </a:endParaRPr>
        </a:p>
        <a:p>
          <a:endParaRPr lang="en-US" sz="2800" u="none" dirty="0" smtClean="0">
            <a:solidFill>
              <a:schemeClr val="bg1"/>
            </a:solidFill>
          </a:endParaRPr>
        </a:p>
        <a:p>
          <a:endParaRPr lang="en-US" sz="2800" u="none" dirty="0" smtClean="0">
            <a:solidFill>
              <a:schemeClr val="bg1"/>
            </a:solidFill>
          </a:endParaRPr>
        </a:p>
        <a:p>
          <a:endParaRPr lang="en-US" sz="2800" u="none" dirty="0" smtClean="0">
            <a:solidFill>
              <a:schemeClr val="bg1"/>
            </a:solidFill>
          </a:endParaRPr>
        </a:p>
        <a:p>
          <a:r>
            <a:rPr lang="en-US" sz="2800" u="none" dirty="0" smtClean="0">
              <a:solidFill>
                <a:srgbClr val="008000"/>
              </a:solidFill>
            </a:rPr>
            <a:t>Biological process</a:t>
          </a:r>
        </a:p>
        <a:p>
          <a:endParaRPr lang="en-US" sz="3100" dirty="0" smtClean="0"/>
        </a:p>
        <a:p>
          <a:endParaRPr lang="en-US" sz="3100" dirty="0" smtClean="0"/>
        </a:p>
        <a:p>
          <a:endParaRPr lang="en-US" sz="3100" dirty="0" smtClean="0"/>
        </a:p>
        <a:p>
          <a:endParaRPr lang="en-US" sz="3100" dirty="0" smtClean="0"/>
        </a:p>
      </dgm:t>
    </dgm:pt>
    <dgm:pt modelId="{93F0038A-D05C-6C4A-B452-069B70BEA88F}" type="parTrans" cxnId="{CD0DDB79-60B9-5441-A652-45B59066B5B2}">
      <dgm:prSet/>
      <dgm:spPr/>
      <dgm:t>
        <a:bodyPr/>
        <a:lstStyle/>
        <a:p>
          <a:endParaRPr lang="en-US"/>
        </a:p>
      </dgm:t>
    </dgm:pt>
    <dgm:pt modelId="{50768369-DF4E-5040-A95A-48F1EC660EDC}" type="sibTrans" cxnId="{CD0DDB79-60B9-5441-A652-45B59066B5B2}">
      <dgm:prSet/>
      <dgm:spPr/>
      <dgm:t>
        <a:bodyPr/>
        <a:lstStyle/>
        <a:p>
          <a:endParaRPr lang="en-US"/>
        </a:p>
      </dgm:t>
    </dgm:pt>
    <dgm:pt modelId="{2D073382-0296-124D-AFCE-8BE767E28737}">
      <dgm:prSet phldrT="[Text]"/>
      <dgm:spPr/>
      <dgm:t>
        <a:bodyPr/>
        <a:lstStyle/>
        <a:p>
          <a:r>
            <a:rPr lang="en-US" dirty="0" smtClean="0">
              <a:solidFill>
                <a:srgbClr val="7F7F7F"/>
              </a:solidFill>
            </a:rPr>
            <a:t>Protein </a:t>
          </a:r>
          <a:br>
            <a:rPr lang="en-US" dirty="0" smtClean="0">
              <a:solidFill>
                <a:srgbClr val="7F7F7F"/>
              </a:solidFill>
            </a:rPr>
          </a:br>
          <a:r>
            <a:rPr lang="en-US" dirty="0" smtClean="0">
              <a:solidFill>
                <a:srgbClr val="7F7F7F"/>
              </a:solidFill>
            </a:rPr>
            <a:t>localization dynamics </a:t>
          </a:r>
        </a:p>
      </dgm:t>
    </dgm:pt>
    <dgm:pt modelId="{2AE33E1A-F0D0-FC4E-A859-C052F01F2832}" type="parTrans" cxnId="{9528813E-68F1-2B42-9063-9CDC4DFEAC70}">
      <dgm:prSet/>
      <dgm:spPr/>
      <dgm:t>
        <a:bodyPr/>
        <a:lstStyle/>
        <a:p>
          <a:endParaRPr lang="en-US"/>
        </a:p>
      </dgm:t>
    </dgm:pt>
    <dgm:pt modelId="{F8F26748-3C7C-F345-B243-734A0E0615F4}" type="sibTrans" cxnId="{9528813E-68F1-2B42-9063-9CDC4DFEAC70}">
      <dgm:prSet/>
      <dgm:spPr/>
      <dgm:t>
        <a:bodyPr/>
        <a:lstStyle/>
        <a:p>
          <a:endParaRPr lang="en-US"/>
        </a:p>
      </dgm:t>
    </dgm:pt>
    <dgm:pt modelId="{1DC3460B-18E6-5A45-A814-E544A26E63CD}">
      <dgm:prSet phldrT="[Text]" custT="1"/>
      <dgm:spPr/>
      <dgm:t>
        <a:bodyPr/>
        <a:lstStyle/>
        <a:p>
          <a:r>
            <a:rPr lang="en-US" sz="2400" b="0" u="none" dirty="0" smtClean="0">
              <a:solidFill>
                <a:schemeClr val="tx1">
                  <a:lumMod val="50000"/>
                  <a:lumOff val="50000"/>
                </a:schemeClr>
              </a:solidFill>
            </a:rPr>
            <a:t>Which proteins?</a:t>
          </a:r>
          <a:endParaRPr lang="en-US" sz="1400" b="0" u="none" dirty="0">
            <a:solidFill>
              <a:schemeClr val="tx1">
                <a:lumMod val="50000"/>
                <a:lumOff val="50000"/>
              </a:schemeClr>
            </a:solidFill>
          </a:endParaRPr>
        </a:p>
      </dgm:t>
    </dgm:pt>
    <dgm:pt modelId="{EB174BEB-4F9A-A941-A163-0AE59358B515}" type="parTrans" cxnId="{7D54F837-3970-A446-AE05-0AEE20FBF0F7}">
      <dgm:prSet/>
      <dgm:spPr/>
      <dgm:t>
        <a:bodyPr/>
        <a:lstStyle/>
        <a:p>
          <a:endParaRPr lang="en-US"/>
        </a:p>
      </dgm:t>
    </dgm:pt>
    <dgm:pt modelId="{5BE40A2E-BEC1-F04E-841C-5155847A3B25}" type="sibTrans" cxnId="{7D54F837-3970-A446-AE05-0AEE20FBF0F7}">
      <dgm:prSet/>
      <dgm:spPr/>
      <dgm:t>
        <a:bodyPr/>
        <a:lstStyle/>
        <a:p>
          <a:endParaRPr lang="en-US"/>
        </a:p>
      </dgm:t>
    </dgm:pt>
    <dgm:pt modelId="{0AD22A2B-6060-5D47-93D6-981EF178B2EF}">
      <dgm:prSet phldrT="[Text]"/>
      <dgm:spPr>
        <a:ln>
          <a:noFill/>
        </a:ln>
      </dgm:spPr>
      <dgm:t>
        <a:bodyPr/>
        <a:lstStyle/>
        <a:p>
          <a:r>
            <a:rPr lang="en-US" dirty="0" smtClean="0">
              <a:solidFill>
                <a:srgbClr val="7F7F7F"/>
              </a:solidFill>
            </a:rPr>
            <a:t>Protein-protein</a:t>
          </a:r>
        </a:p>
        <a:p>
          <a:r>
            <a:rPr lang="en-US" dirty="0" smtClean="0">
              <a:solidFill>
                <a:srgbClr val="7F7F7F"/>
              </a:solidFill>
            </a:rPr>
            <a:t>Interaction dynamics</a:t>
          </a:r>
        </a:p>
      </dgm:t>
    </dgm:pt>
    <dgm:pt modelId="{7BA6765B-7DE4-4B4D-9BDE-896318ED4D9B}" type="parTrans" cxnId="{F59E46C8-C5BB-1041-AD22-8004D2E5F742}">
      <dgm:prSet/>
      <dgm:spPr/>
      <dgm:t>
        <a:bodyPr/>
        <a:lstStyle/>
        <a:p>
          <a:endParaRPr lang="en-US"/>
        </a:p>
      </dgm:t>
    </dgm:pt>
    <dgm:pt modelId="{72B532B0-A033-3741-A53D-4FD091094F51}" type="sibTrans" cxnId="{F59E46C8-C5BB-1041-AD22-8004D2E5F742}">
      <dgm:prSet/>
      <dgm:spPr/>
      <dgm:t>
        <a:bodyPr/>
        <a:lstStyle/>
        <a:p>
          <a:endParaRPr lang="en-US"/>
        </a:p>
      </dgm:t>
    </dgm:pt>
    <dgm:pt modelId="{B67F25F1-DBFB-4F41-B5E3-3182988964EF}">
      <dgm:prSet/>
      <dgm:spPr/>
      <dgm:t>
        <a:bodyPr/>
        <a:lstStyle/>
        <a:p>
          <a:endParaRPr lang="en-US"/>
        </a:p>
      </dgm:t>
    </dgm:pt>
    <dgm:pt modelId="{8A9198A1-A1AF-CE44-943E-F0248DCF4623}" type="parTrans" cxnId="{4CD7C5F8-2F15-6E40-8512-A05AA868EEFA}">
      <dgm:prSet/>
      <dgm:spPr/>
      <dgm:t>
        <a:bodyPr/>
        <a:lstStyle/>
        <a:p>
          <a:endParaRPr lang="en-US"/>
        </a:p>
      </dgm:t>
    </dgm:pt>
    <dgm:pt modelId="{E2834640-8319-0D4C-AA90-50320D0E9100}" type="sibTrans" cxnId="{4CD7C5F8-2F15-6E40-8512-A05AA868EEFA}">
      <dgm:prSet/>
      <dgm:spPr/>
      <dgm:t>
        <a:bodyPr/>
        <a:lstStyle/>
        <a:p>
          <a:endParaRPr lang="en-US"/>
        </a:p>
      </dgm:t>
    </dgm:pt>
    <dgm:pt modelId="{C750406A-6E06-ED4E-89A4-9E923A7E2FD6}">
      <dgm:prSet/>
      <dgm:spPr/>
      <dgm:t>
        <a:bodyPr/>
        <a:lstStyle/>
        <a:p>
          <a:endParaRPr lang="en-US"/>
        </a:p>
      </dgm:t>
    </dgm:pt>
    <dgm:pt modelId="{7379CF25-8CC9-EF43-B2E5-A6DC5E56F83B}" type="parTrans" cxnId="{8CB80842-774D-DE40-A640-062F1032C238}">
      <dgm:prSet/>
      <dgm:spPr/>
      <dgm:t>
        <a:bodyPr/>
        <a:lstStyle/>
        <a:p>
          <a:endParaRPr lang="en-US"/>
        </a:p>
      </dgm:t>
    </dgm:pt>
    <dgm:pt modelId="{D9F0444B-BF01-7643-9D60-8E2F1D8B2E04}" type="sibTrans" cxnId="{8CB80842-774D-DE40-A640-062F1032C238}">
      <dgm:prSet/>
      <dgm:spPr/>
      <dgm:t>
        <a:bodyPr/>
        <a:lstStyle/>
        <a:p>
          <a:endParaRPr lang="en-US"/>
        </a:p>
      </dgm:t>
    </dgm:pt>
    <dgm:pt modelId="{C7F52D9E-1348-4745-9698-C557ED5B4A29}" type="pres">
      <dgm:prSet presAssocID="{5F0FA58B-C904-9643-8DBA-6DC785BFA0D7}" presName="composite" presStyleCnt="0">
        <dgm:presLayoutVars>
          <dgm:chMax val="1"/>
          <dgm:dir/>
          <dgm:resizeHandles val="exact"/>
        </dgm:presLayoutVars>
      </dgm:prSet>
      <dgm:spPr/>
      <dgm:t>
        <a:bodyPr/>
        <a:lstStyle/>
        <a:p>
          <a:endParaRPr lang="en-US"/>
        </a:p>
      </dgm:t>
    </dgm:pt>
    <dgm:pt modelId="{02B5E11D-A840-CF48-9886-40F73725A584}" type="pres">
      <dgm:prSet presAssocID="{5F0FA58B-C904-9643-8DBA-6DC785BFA0D7}" presName="radial" presStyleCnt="0">
        <dgm:presLayoutVars>
          <dgm:animLvl val="ctr"/>
        </dgm:presLayoutVars>
      </dgm:prSet>
      <dgm:spPr/>
    </dgm:pt>
    <dgm:pt modelId="{5046B3A2-D86D-6748-AFEB-9727CCA92172}" type="pres">
      <dgm:prSet presAssocID="{DB4BC7DB-CD7C-A24F-AB9B-83E117A328B5}" presName="centerShape" presStyleLbl="vennNode1" presStyleIdx="0" presStyleCnt="4" custScaleX="139010" custScaleY="73338" custLinFactNeighborX="-9377" custLinFactNeighborY="-6517"/>
      <dgm:spPr/>
      <dgm:t>
        <a:bodyPr/>
        <a:lstStyle/>
        <a:p>
          <a:endParaRPr lang="en-US"/>
        </a:p>
      </dgm:t>
    </dgm:pt>
    <dgm:pt modelId="{B7339873-57A6-ED4A-958C-C5A22D22A327}" type="pres">
      <dgm:prSet presAssocID="{1DC3460B-18E6-5A45-A814-E544A26E63CD}" presName="node" presStyleLbl="vennNode1" presStyleIdx="1" presStyleCnt="4" custScaleX="209614" custScaleY="86105" custRadScaleRad="91753" custRadScaleInc="-14071">
        <dgm:presLayoutVars>
          <dgm:bulletEnabled val="1"/>
        </dgm:presLayoutVars>
      </dgm:prSet>
      <dgm:spPr/>
      <dgm:t>
        <a:bodyPr/>
        <a:lstStyle/>
        <a:p>
          <a:endParaRPr lang="en-US"/>
        </a:p>
      </dgm:t>
    </dgm:pt>
    <dgm:pt modelId="{1D1D7B80-FCF8-F54B-9597-6CBF76514B21}" type="pres">
      <dgm:prSet presAssocID="{2D073382-0296-124D-AFCE-8BE767E28737}" presName="node" presStyleLbl="vennNode1" presStyleIdx="2" presStyleCnt="4" custScaleX="196339" custScaleY="102367" custRadScaleRad="135172" custRadScaleInc="-33666">
        <dgm:presLayoutVars>
          <dgm:bulletEnabled val="1"/>
        </dgm:presLayoutVars>
      </dgm:prSet>
      <dgm:spPr/>
      <dgm:t>
        <a:bodyPr/>
        <a:lstStyle/>
        <a:p>
          <a:endParaRPr lang="en-US"/>
        </a:p>
      </dgm:t>
    </dgm:pt>
    <dgm:pt modelId="{FB114532-69BA-2D4E-AE8D-D598D1E0CBBC}" type="pres">
      <dgm:prSet presAssocID="{0AD22A2B-6060-5D47-93D6-981EF178B2EF}" presName="node" presStyleLbl="vennNode1" presStyleIdx="3" presStyleCnt="4" custScaleX="215831" custScaleY="109267" custRadScaleRad="141135" custRadScaleInc="10407">
        <dgm:presLayoutVars>
          <dgm:bulletEnabled val="1"/>
        </dgm:presLayoutVars>
      </dgm:prSet>
      <dgm:spPr/>
      <dgm:t>
        <a:bodyPr/>
        <a:lstStyle/>
        <a:p>
          <a:endParaRPr lang="en-US"/>
        </a:p>
      </dgm:t>
    </dgm:pt>
  </dgm:ptLst>
  <dgm:cxnLst>
    <dgm:cxn modelId="{259EBAB8-8A40-415D-B4B6-8D121624AEEB}" type="presOf" srcId="{2D073382-0296-124D-AFCE-8BE767E28737}" destId="{1D1D7B80-FCF8-F54B-9597-6CBF76514B21}" srcOrd="0" destOrd="0" presId="urn:microsoft.com/office/officeart/2005/8/layout/radial3"/>
    <dgm:cxn modelId="{F59E46C8-C5BB-1041-AD22-8004D2E5F742}" srcId="{DB4BC7DB-CD7C-A24F-AB9B-83E117A328B5}" destId="{0AD22A2B-6060-5D47-93D6-981EF178B2EF}" srcOrd="2" destOrd="0" parTransId="{7BA6765B-7DE4-4B4D-9BDE-896318ED4D9B}" sibTransId="{72B532B0-A033-3741-A53D-4FD091094F51}"/>
    <dgm:cxn modelId="{CD0DDB79-60B9-5441-A652-45B59066B5B2}" srcId="{5F0FA58B-C904-9643-8DBA-6DC785BFA0D7}" destId="{DB4BC7DB-CD7C-A24F-AB9B-83E117A328B5}" srcOrd="0" destOrd="0" parTransId="{93F0038A-D05C-6C4A-B452-069B70BEA88F}" sibTransId="{50768369-DF4E-5040-A95A-48F1EC660EDC}"/>
    <dgm:cxn modelId="{506CCC90-50EA-4C49-9B94-FE9689C8709C}" type="presOf" srcId="{0AD22A2B-6060-5D47-93D6-981EF178B2EF}" destId="{FB114532-69BA-2D4E-AE8D-D598D1E0CBBC}" srcOrd="0" destOrd="0" presId="urn:microsoft.com/office/officeart/2005/8/layout/radial3"/>
    <dgm:cxn modelId="{8CB80842-774D-DE40-A640-062F1032C238}" srcId="{5F0FA58B-C904-9643-8DBA-6DC785BFA0D7}" destId="{C750406A-6E06-ED4E-89A4-9E923A7E2FD6}" srcOrd="2" destOrd="0" parTransId="{7379CF25-8CC9-EF43-B2E5-A6DC5E56F83B}" sibTransId="{D9F0444B-BF01-7643-9D60-8E2F1D8B2E04}"/>
    <dgm:cxn modelId="{9528813E-68F1-2B42-9063-9CDC4DFEAC70}" srcId="{DB4BC7DB-CD7C-A24F-AB9B-83E117A328B5}" destId="{2D073382-0296-124D-AFCE-8BE767E28737}" srcOrd="1" destOrd="0" parTransId="{2AE33E1A-F0D0-FC4E-A859-C052F01F2832}" sibTransId="{F8F26748-3C7C-F345-B243-734A0E0615F4}"/>
    <dgm:cxn modelId="{CDC97A2C-E47F-4542-BD55-823EAA4D9E5C}" type="presOf" srcId="{1DC3460B-18E6-5A45-A814-E544A26E63CD}" destId="{B7339873-57A6-ED4A-958C-C5A22D22A327}" srcOrd="0" destOrd="0" presId="urn:microsoft.com/office/officeart/2005/8/layout/radial3"/>
    <dgm:cxn modelId="{AA53290E-4543-453D-BD4B-7EE3DF297FEA}" type="presOf" srcId="{DB4BC7DB-CD7C-A24F-AB9B-83E117A328B5}" destId="{5046B3A2-D86D-6748-AFEB-9727CCA92172}" srcOrd="0" destOrd="0" presId="urn:microsoft.com/office/officeart/2005/8/layout/radial3"/>
    <dgm:cxn modelId="{4CD7C5F8-2F15-6E40-8512-A05AA868EEFA}" srcId="{5F0FA58B-C904-9643-8DBA-6DC785BFA0D7}" destId="{B67F25F1-DBFB-4F41-B5E3-3182988964EF}" srcOrd="1" destOrd="0" parTransId="{8A9198A1-A1AF-CE44-943E-F0248DCF4623}" sibTransId="{E2834640-8319-0D4C-AA90-50320D0E9100}"/>
    <dgm:cxn modelId="{558A28E2-3A1E-4837-9C5A-73A61C3FB02E}" type="presOf" srcId="{5F0FA58B-C904-9643-8DBA-6DC785BFA0D7}" destId="{C7F52D9E-1348-4745-9698-C557ED5B4A29}" srcOrd="0" destOrd="0" presId="urn:microsoft.com/office/officeart/2005/8/layout/radial3"/>
    <dgm:cxn modelId="{7D54F837-3970-A446-AE05-0AEE20FBF0F7}" srcId="{DB4BC7DB-CD7C-A24F-AB9B-83E117A328B5}" destId="{1DC3460B-18E6-5A45-A814-E544A26E63CD}" srcOrd="0" destOrd="0" parTransId="{EB174BEB-4F9A-A941-A163-0AE59358B515}" sibTransId="{5BE40A2E-BEC1-F04E-841C-5155847A3B25}"/>
    <dgm:cxn modelId="{FF170515-54C4-4D89-9C61-F3ED8C383964}" type="presParOf" srcId="{C7F52D9E-1348-4745-9698-C557ED5B4A29}" destId="{02B5E11D-A840-CF48-9886-40F73725A584}" srcOrd="0" destOrd="0" presId="urn:microsoft.com/office/officeart/2005/8/layout/radial3"/>
    <dgm:cxn modelId="{FE12E4D6-90A6-4AA7-859E-DF800DF1482C}" type="presParOf" srcId="{02B5E11D-A840-CF48-9886-40F73725A584}" destId="{5046B3A2-D86D-6748-AFEB-9727CCA92172}" srcOrd="0" destOrd="0" presId="urn:microsoft.com/office/officeart/2005/8/layout/radial3"/>
    <dgm:cxn modelId="{364C1EB4-8C86-4D8F-B5B1-0B37F12572FF}" type="presParOf" srcId="{02B5E11D-A840-CF48-9886-40F73725A584}" destId="{B7339873-57A6-ED4A-958C-C5A22D22A327}" srcOrd="1" destOrd="0" presId="urn:microsoft.com/office/officeart/2005/8/layout/radial3"/>
    <dgm:cxn modelId="{F5BC3FBB-52EB-4365-840A-C6695A7DBAA9}" type="presParOf" srcId="{02B5E11D-A840-CF48-9886-40F73725A584}" destId="{1D1D7B80-FCF8-F54B-9597-6CBF76514B21}" srcOrd="2" destOrd="0" presId="urn:microsoft.com/office/officeart/2005/8/layout/radial3"/>
    <dgm:cxn modelId="{7B8F3164-B8FA-4A31-B1A5-ACD3331D234D}" type="presParOf" srcId="{02B5E11D-A840-CF48-9886-40F73725A584}" destId="{FB114532-69BA-2D4E-AE8D-D598D1E0CBBC}" srcOrd="3"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6B3A2-D86D-6748-AFEB-9727CCA92172}">
      <dsp:nvSpPr>
        <dsp:cNvPr id="0" name=""/>
        <dsp:cNvSpPr/>
      </dsp:nvSpPr>
      <dsp:spPr>
        <a:xfrm>
          <a:off x="1993771" y="1580224"/>
          <a:ext cx="4427004" cy="2335570"/>
        </a:xfrm>
        <a:prstGeom prst="ellipse">
          <a:avLst/>
        </a:prstGeom>
        <a:solidFill>
          <a:schemeClr val="accent1">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r>
            <a:rPr lang="en-US" sz="2800" u="none" kern="1200" dirty="0" smtClean="0">
              <a:solidFill>
                <a:srgbClr val="008000"/>
              </a:solidFill>
            </a:rPr>
            <a:t>Biological process</a:t>
          </a:r>
        </a:p>
        <a:p>
          <a:pPr lvl="0" algn="ctr" defTabSz="1244600">
            <a:lnSpc>
              <a:spcPct val="90000"/>
            </a:lnSpc>
            <a:spcBef>
              <a:spcPct val="0"/>
            </a:spcBef>
            <a:spcAft>
              <a:spcPct val="35000"/>
            </a:spcAft>
          </a:pPr>
          <a:endParaRPr lang="en-US" sz="3100" kern="1200" dirty="0" smtClean="0"/>
        </a:p>
        <a:p>
          <a:pPr lvl="0" algn="ctr" defTabSz="1244600">
            <a:lnSpc>
              <a:spcPct val="90000"/>
            </a:lnSpc>
            <a:spcBef>
              <a:spcPct val="0"/>
            </a:spcBef>
            <a:spcAft>
              <a:spcPct val="35000"/>
            </a:spcAft>
          </a:pPr>
          <a:endParaRPr lang="en-US" sz="3100" kern="1200" dirty="0" smtClean="0"/>
        </a:p>
        <a:p>
          <a:pPr lvl="0" algn="ctr" defTabSz="1244600">
            <a:lnSpc>
              <a:spcPct val="90000"/>
            </a:lnSpc>
            <a:spcBef>
              <a:spcPct val="0"/>
            </a:spcBef>
            <a:spcAft>
              <a:spcPct val="35000"/>
            </a:spcAft>
          </a:pPr>
          <a:endParaRPr lang="en-US" sz="3100" kern="1200" dirty="0" smtClean="0"/>
        </a:p>
        <a:p>
          <a:pPr lvl="0" algn="ctr" defTabSz="1244600">
            <a:lnSpc>
              <a:spcPct val="90000"/>
            </a:lnSpc>
            <a:spcBef>
              <a:spcPct val="0"/>
            </a:spcBef>
            <a:spcAft>
              <a:spcPct val="35000"/>
            </a:spcAft>
          </a:pPr>
          <a:endParaRPr lang="en-US" sz="3100" kern="1200" dirty="0" smtClean="0"/>
        </a:p>
      </dsp:txBody>
      <dsp:txXfrm>
        <a:off x="2642091" y="1922260"/>
        <a:ext cx="3130364" cy="1651498"/>
      </dsp:txXfrm>
    </dsp:sp>
    <dsp:sp modelId="{B7339873-57A6-ED4A-958C-C5A22D22A327}">
      <dsp:nvSpPr>
        <dsp:cNvPr id="0" name=""/>
        <dsp:cNvSpPr/>
      </dsp:nvSpPr>
      <dsp:spPr>
        <a:xfrm>
          <a:off x="2374795" y="513430"/>
          <a:ext cx="3337753" cy="1371078"/>
        </a:xfrm>
        <a:prstGeom prst="ellipse">
          <a:avLst/>
        </a:prstGeom>
        <a:solidFill>
          <a:schemeClr val="accent1">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b="0" u="none" kern="1200" dirty="0" smtClean="0">
              <a:solidFill>
                <a:schemeClr val="tx1">
                  <a:lumMod val="50000"/>
                  <a:lumOff val="50000"/>
                </a:schemeClr>
              </a:solidFill>
            </a:rPr>
            <a:t>Which proteins?</a:t>
          </a:r>
          <a:endParaRPr lang="en-US" sz="1400" b="0" u="none" kern="1200" dirty="0">
            <a:solidFill>
              <a:schemeClr val="tx1">
                <a:lumMod val="50000"/>
                <a:lumOff val="50000"/>
              </a:schemeClr>
            </a:solidFill>
          </a:endParaRPr>
        </a:p>
      </dsp:txBody>
      <dsp:txXfrm>
        <a:off x="2863598" y="714220"/>
        <a:ext cx="2360147" cy="969498"/>
      </dsp:txXfrm>
    </dsp:sp>
    <dsp:sp modelId="{1D1D7B80-FCF8-F54B-9597-6CBF76514B21}">
      <dsp:nvSpPr>
        <dsp:cNvPr id="0" name=""/>
        <dsp:cNvSpPr/>
      </dsp:nvSpPr>
      <dsp:spPr>
        <a:xfrm>
          <a:off x="5787313" y="1697518"/>
          <a:ext cx="3126370" cy="1630023"/>
        </a:xfrm>
        <a:prstGeom prst="ellipse">
          <a:avLst/>
        </a:prstGeom>
        <a:solidFill>
          <a:schemeClr val="accent1">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solidFill>
                <a:srgbClr val="7F7F7F"/>
              </a:solidFill>
            </a:rPr>
            <a:t>Protein </a:t>
          </a:r>
          <a:br>
            <a:rPr lang="en-US" sz="2400" kern="1200" dirty="0" smtClean="0">
              <a:solidFill>
                <a:srgbClr val="7F7F7F"/>
              </a:solidFill>
            </a:rPr>
          </a:br>
          <a:r>
            <a:rPr lang="en-US" sz="2400" kern="1200" dirty="0" smtClean="0">
              <a:solidFill>
                <a:srgbClr val="7F7F7F"/>
              </a:solidFill>
            </a:rPr>
            <a:t>localization dynamics </a:t>
          </a:r>
        </a:p>
      </dsp:txBody>
      <dsp:txXfrm>
        <a:off x="6245159" y="1936229"/>
        <a:ext cx="2210678" cy="1152601"/>
      </dsp:txXfrm>
    </dsp:sp>
    <dsp:sp modelId="{FB114532-69BA-2D4E-AE8D-D598D1E0CBBC}">
      <dsp:nvSpPr>
        <dsp:cNvPr id="0" name=""/>
        <dsp:cNvSpPr/>
      </dsp:nvSpPr>
      <dsp:spPr>
        <a:xfrm>
          <a:off x="88778" y="3028008"/>
          <a:ext cx="3436748" cy="1739894"/>
        </a:xfrm>
        <a:prstGeom prst="ellipse">
          <a:avLst/>
        </a:prstGeom>
        <a:solidFill>
          <a:schemeClr val="accent1">
            <a:alpha val="50000"/>
            <a:hueOff val="0"/>
            <a:satOff val="0"/>
            <a:lumOff val="0"/>
            <a:alphaOff val="0"/>
          </a:schemeClr>
        </a:solidFill>
        <a:ln w="38100" cap="flat" cmpd="sng" algn="ctr">
          <a:no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solidFill>
                <a:srgbClr val="7F7F7F"/>
              </a:solidFill>
            </a:rPr>
            <a:t>Protein-protein</a:t>
          </a:r>
        </a:p>
        <a:p>
          <a:pPr lvl="0" algn="ctr" defTabSz="1066800">
            <a:lnSpc>
              <a:spcPct val="90000"/>
            </a:lnSpc>
            <a:spcBef>
              <a:spcPct val="0"/>
            </a:spcBef>
            <a:spcAft>
              <a:spcPct val="35000"/>
            </a:spcAft>
          </a:pPr>
          <a:r>
            <a:rPr lang="en-US" sz="2400" kern="1200" dirty="0" smtClean="0">
              <a:solidFill>
                <a:srgbClr val="7F7F7F"/>
              </a:solidFill>
            </a:rPr>
            <a:t>Interaction dynamics</a:t>
          </a:r>
        </a:p>
      </dsp:txBody>
      <dsp:txXfrm>
        <a:off x="592078" y="3282810"/>
        <a:ext cx="2430148" cy="1230290"/>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19041D9-397C-4D41-8F0A-EC8766BD8531}" type="datetimeFigureOut">
              <a:rPr lang="en-US" smtClean="0"/>
              <a:t>28/11/16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23FEB5-4D18-43A9-AC75-0D5B3E6360FC}" type="slidenum">
              <a:rPr lang="en-US" smtClean="0"/>
              <a:t>‹#›</a:t>
            </a:fld>
            <a:endParaRPr lang="en-US"/>
          </a:p>
        </p:txBody>
      </p:sp>
    </p:spTree>
    <p:extLst>
      <p:ext uri="{BB962C8B-B14F-4D97-AF65-F5344CB8AC3E}">
        <p14:creationId xmlns:p14="http://schemas.microsoft.com/office/powerpoint/2010/main" val="1586513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3588" cy="3429000"/>
          </a:xfrm>
        </p:spPr>
      </p:sp>
      <p:sp>
        <p:nvSpPr>
          <p:cNvPr id="3" name="Notes Placeholder 2"/>
          <p:cNvSpPr>
            <a:spLocks noGrp="1"/>
          </p:cNvSpPr>
          <p:nvPr>
            <p:ph type="body" idx="1"/>
          </p:nvPr>
        </p:nvSpPr>
        <p:spPr/>
        <p:txBody>
          <a:bodyPr/>
          <a:lstStyle/>
          <a:p>
            <a:r>
              <a:rPr lang="en-US" dirty="0" smtClean="0"/>
              <a:t>You</a:t>
            </a:r>
            <a:r>
              <a:rPr lang="en-US" baseline="0" dirty="0" smtClean="0"/>
              <a:t> have an assay that tells you whether the process of interest is working and then you look in the presence of </a:t>
            </a:r>
            <a:r>
              <a:rPr lang="en-US" baseline="0" dirty="0" err="1" smtClean="0"/>
              <a:t>siRNAs</a:t>
            </a:r>
            <a:r>
              <a:rPr lang="en-US" baseline="0" dirty="0" smtClean="0"/>
              <a:t> whether the process is still working.</a:t>
            </a:r>
            <a:endParaRPr lang="en-US" dirty="0"/>
          </a:p>
        </p:txBody>
      </p:sp>
      <p:sp>
        <p:nvSpPr>
          <p:cNvPr id="4" name="Slide Number Placeholder 3"/>
          <p:cNvSpPr>
            <a:spLocks noGrp="1"/>
          </p:cNvSpPr>
          <p:nvPr>
            <p:ph type="sldNum" sz="quarter" idx="10"/>
          </p:nvPr>
        </p:nvSpPr>
        <p:spPr/>
        <p:txBody>
          <a:bodyPr/>
          <a:lstStyle/>
          <a:p>
            <a:pPr>
              <a:defRPr/>
            </a:pPr>
            <a:fld id="{4671B344-734A-B447-BC7D-EDBE9A74D4DC}" type="slidenum">
              <a:rPr lang="de-DE" smtClean="0"/>
              <a:pPr>
                <a:defRPr/>
              </a:pPr>
              <a:t>3</a:t>
            </a:fld>
            <a:endParaRPr lang="de-DE"/>
          </a:p>
        </p:txBody>
      </p:sp>
    </p:spTree>
    <p:extLst>
      <p:ext uri="{BB962C8B-B14F-4D97-AF65-F5344CB8AC3E}">
        <p14:creationId xmlns:p14="http://schemas.microsoft.com/office/powerpoint/2010/main" val="3454899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de-DE" altLang="de-DE" dirty="0" smtClean="0">
                <a:latin typeface="Arial" pitchFamily="34" charset="0"/>
                <a:ea typeface="ＭＳ Ｐゴシック" pitchFamily="34" charset="-128"/>
                <a:cs typeface="Geneva" charset="0"/>
              </a:rPr>
              <a:t>RNAi microarrays are Here you</a:t>
            </a:r>
            <a:r>
              <a:rPr lang="de-DE" altLang="de-DE" baseline="0" dirty="0" smtClean="0">
                <a:latin typeface="Arial" pitchFamily="34" charset="0"/>
                <a:ea typeface="ＭＳ Ｐゴシック" pitchFamily="34" charset="-128"/>
                <a:cs typeface="Geneva" charset="0"/>
              </a:rPr>
              <a:t> can see the summary of projects using RNAi microarrays.</a:t>
            </a:r>
          </a:p>
          <a:p>
            <a:r>
              <a:rPr lang="de-DE" altLang="de-DE" dirty="0" smtClean="0">
                <a:latin typeface="Arial" pitchFamily="34" charset="0"/>
                <a:ea typeface="ＭＳ Ｐゴシック" pitchFamily="34" charset="-128"/>
                <a:cs typeface="Geneva" charset="0"/>
              </a:rPr>
              <a:t>All projects labelled</a:t>
            </a:r>
            <a:r>
              <a:rPr lang="de-DE" altLang="de-DE" baseline="0" dirty="0" smtClean="0">
                <a:latin typeface="Arial" pitchFamily="34" charset="0"/>
                <a:ea typeface="ＭＳ Ｐゴシック" pitchFamily="34" charset="-128"/>
                <a:cs typeface="Geneva" charset="0"/>
              </a:rPr>
              <a:t> in red were genome-wide screens.</a:t>
            </a:r>
          </a:p>
          <a:p>
            <a:r>
              <a:rPr lang="de-DE" altLang="de-DE" dirty="0" smtClean="0">
                <a:latin typeface="Arial" pitchFamily="34" charset="0"/>
                <a:ea typeface="ＭＳ Ｐゴシック" pitchFamily="34" charset="-128"/>
                <a:cs typeface="Geneva" charset="0"/>
              </a:rPr>
              <a:t>These</a:t>
            </a:r>
            <a:r>
              <a:rPr lang="de-DE" altLang="de-DE" baseline="0" dirty="0" smtClean="0">
                <a:latin typeface="Arial" pitchFamily="34" charset="0"/>
                <a:ea typeface="ＭＳ Ｐゴシック" pitchFamily="34" charset="-128"/>
                <a:cs typeface="Geneva" charset="0"/>
              </a:rPr>
              <a:t> RNAi microarrays can be used for many different assays types as shown here.</a:t>
            </a:r>
          </a:p>
          <a:p>
            <a:endParaRPr lang="de-DE" altLang="de-DE" baseline="0" dirty="0" smtClean="0">
              <a:latin typeface="Arial" pitchFamily="34" charset="0"/>
              <a:ea typeface="ＭＳ Ｐゴシック" pitchFamily="34" charset="-128"/>
              <a:cs typeface="Geneva" charset="0"/>
            </a:endParaRPr>
          </a:p>
        </p:txBody>
      </p:sp>
      <p:sp>
        <p:nvSpPr>
          <p:cNvPr id="399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1ACD9211-C20E-4F3D-82B3-F6ADE6ABC2B6}" type="slidenum">
              <a:rPr lang="en-US" altLang="de-DE" sz="1200" smtClean="0">
                <a:solidFill>
                  <a:prstClr val="black"/>
                </a:solidFill>
              </a:rPr>
              <a:pPr/>
              <a:t>4</a:t>
            </a:fld>
            <a:endParaRPr lang="en-US" altLang="de-DE" sz="1200" smtClean="0">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23FEB5-4D18-43A9-AC75-0D5B3E6360FC}" type="slidenum">
              <a:rPr lang="en-US" smtClean="0"/>
              <a:t>23</a:t>
            </a:fld>
            <a:endParaRPr lang="en-US"/>
          </a:p>
        </p:txBody>
      </p:sp>
    </p:spTree>
    <p:extLst>
      <p:ext uri="{BB962C8B-B14F-4D97-AF65-F5344CB8AC3E}">
        <p14:creationId xmlns:p14="http://schemas.microsoft.com/office/powerpoint/2010/main" val="3952798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23FEB5-4D18-43A9-AC75-0D5B3E6360FC}" type="slidenum">
              <a:rPr lang="en-US" smtClean="0"/>
              <a:t>25</a:t>
            </a:fld>
            <a:endParaRPr lang="en-US"/>
          </a:p>
        </p:txBody>
      </p:sp>
    </p:spTree>
    <p:extLst>
      <p:ext uri="{BB962C8B-B14F-4D97-AF65-F5344CB8AC3E}">
        <p14:creationId xmlns:p14="http://schemas.microsoft.com/office/powerpoint/2010/main" val="3952798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23FEB5-4D18-43A9-AC75-0D5B3E6360FC}" type="slidenum">
              <a:rPr lang="en-US" smtClean="0"/>
              <a:t>26</a:t>
            </a:fld>
            <a:endParaRPr lang="en-US"/>
          </a:p>
        </p:txBody>
      </p:sp>
    </p:spTree>
    <p:extLst>
      <p:ext uri="{BB962C8B-B14F-4D97-AF65-F5344CB8AC3E}">
        <p14:creationId xmlns:p14="http://schemas.microsoft.com/office/powerpoint/2010/main" val="3952798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28/11/16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28/11/16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28/11/16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28/11/16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28/11/16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28/11/16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28/11/16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28/11/16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28/11/16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28/11/16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28/11/16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28/11/16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23.png"/><Relationship Id="rId5"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tiff"/><Relationship Id="rId1" Type="http://schemas.microsoft.com/office/2007/relationships/media" Target="file://localhost/Users/tischi/Desktop/cellprofiler-courses-master/presentation-files/Golgi_20x1x0.95_Aperture11.2mm4.9mm3.6mm_dz1_002_crop_combined_registered.avi" TargetMode="External"/><Relationship Id="rId2" Type="http://schemas.openxmlformats.org/officeDocument/2006/relationships/video" Target="file://localhost/Users/tischi/Desktop/cellprofiler-courses-master/presentation-files/Golgi_20x1x0.95_Aperture11.2mm4.9mm3.6mm_dz1_002_crop_combined_registered.avi"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jpg"/><Relationship Id="rId3" Type="http://schemas.openxmlformats.org/officeDocument/2006/relationships/image" Target="../media/image32.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1" Type="http://schemas.microsoft.com/office/2007/relationships/media" Target="../media/media2.avi"/><Relationship Id="rId2" Type="http://schemas.openxmlformats.org/officeDocument/2006/relationships/video" Target="../media/media2.avi"/></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9"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9"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7.xml"/><Relationship Id="rId2" Type="http://schemas.openxmlformats.org/officeDocument/2006/relationships/image" Target="../media/image43.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1" Type="http://schemas.openxmlformats.org/officeDocument/2006/relationships/image" Target="../media/image15.jpeg"/><Relationship Id="rId12" Type="http://schemas.openxmlformats.org/officeDocument/2006/relationships/image" Target="../media/image16.png"/><Relationship Id="rId13" Type="http://schemas.openxmlformats.org/officeDocument/2006/relationships/image" Target="../media/image17.jpeg"/><Relationship Id="rId1" Type="http://schemas.microsoft.com/office/2007/relationships/media" Target="../media/media1.wmv"/><Relationship Id="rId2" Type="http://schemas.openxmlformats.org/officeDocument/2006/relationships/video" Target="../media/media1.wmv"/><Relationship Id="rId3" Type="http://schemas.openxmlformats.org/officeDocument/2006/relationships/slideLayout" Target="../slideLayouts/slideLayout7.xml"/><Relationship Id="rId4" Type="http://schemas.openxmlformats.org/officeDocument/2006/relationships/notesSlide" Target="../notesSlides/notesSlide2.xml"/><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jpeg"/><Relationship Id="rId10" Type="http://schemas.openxmlformats.org/officeDocument/2006/relationships/image" Target="../media/image1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835025"/>
            <a:ext cx="7772400" cy="1470025"/>
          </a:xfrm>
        </p:spPr>
        <p:txBody>
          <a:bodyPr>
            <a:normAutofit/>
          </a:bodyPr>
          <a:lstStyle/>
          <a:p>
            <a:r>
              <a:rPr lang="en-US" dirty="0"/>
              <a:t>High-throughput and </a:t>
            </a:r>
            <a:r>
              <a:rPr lang="en-US" dirty="0" smtClean="0"/>
              <a:t>Adaptive </a:t>
            </a:r>
            <a:r>
              <a:rPr lang="en-US" dirty="0"/>
              <a:t>F</a:t>
            </a:r>
            <a:r>
              <a:rPr lang="en-US" dirty="0" smtClean="0"/>
              <a:t>eedback </a:t>
            </a:r>
            <a:r>
              <a:rPr lang="en-US" dirty="0"/>
              <a:t>M</a:t>
            </a:r>
            <a:r>
              <a:rPr lang="en-US" dirty="0" smtClean="0"/>
              <a:t>icroscopy</a:t>
            </a:r>
            <a:endParaRPr lang="en-US" dirty="0"/>
          </a:p>
        </p:txBody>
      </p:sp>
      <p:sp>
        <p:nvSpPr>
          <p:cNvPr id="3" name="Subtitle 2"/>
          <p:cNvSpPr>
            <a:spLocks noGrp="1"/>
          </p:cNvSpPr>
          <p:nvPr>
            <p:ph type="subTitle" idx="1"/>
          </p:nvPr>
        </p:nvSpPr>
        <p:spPr>
          <a:xfrm>
            <a:off x="1143000" y="2590800"/>
            <a:ext cx="6400800" cy="1752600"/>
          </a:xfrm>
        </p:spPr>
        <p:txBody>
          <a:bodyPr>
            <a:normAutofit fontScale="70000" lnSpcReduction="20000"/>
          </a:bodyPr>
          <a:lstStyle/>
          <a:p>
            <a:r>
              <a:rPr lang="en-US" u="sng" dirty="0"/>
              <a:t>Christian </a:t>
            </a:r>
            <a:r>
              <a:rPr lang="en-US" u="sng" dirty="0" err="1"/>
              <a:t>Tischer</a:t>
            </a:r>
            <a:r>
              <a:rPr lang="en-US" dirty="0"/>
              <a:t>, Sabine </a:t>
            </a:r>
            <a:r>
              <a:rPr lang="en-US" dirty="0" err="1"/>
              <a:t>Reither</a:t>
            </a:r>
            <a:r>
              <a:rPr lang="en-US" dirty="0"/>
              <a:t>, Volker </a:t>
            </a:r>
            <a:r>
              <a:rPr lang="en-US" dirty="0" err="1"/>
              <a:t>Hilsenstein</a:t>
            </a:r>
            <a:r>
              <a:rPr lang="en-US" dirty="0"/>
              <a:t>, </a:t>
            </a:r>
            <a:r>
              <a:rPr lang="en-US" dirty="0" err="1"/>
              <a:t>Beate</a:t>
            </a:r>
            <a:r>
              <a:rPr lang="en-US" dirty="0"/>
              <a:t> Neumann, Rainer </a:t>
            </a:r>
            <a:r>
              <a:rPr lang="en-US" dirty="0" err="1"/>
              <a:t>Pepperkok</a:t>
            </a:r>
            <a:endParaRPr lang="en-US" dirty="0"/>
          </a:p>
          <a:p>
            <a:r>
              <a:rPr lang="en-US" dirty="0"/>
              <a:t> </a:t>
            </a:r>
          </a:p>
          <a:p>
            <a:r>
              <a:rPr lang="en-US" dirty="0"/>
              <a:t>Advanced Light Microscopy Facility, EMBL Heidelberg</a:t>
            </a:r>
          </a:p>
          <a:p>
            <a:r>
              <a:rPr lang="en-US" dirty="0"/>
              <a:t>Meyerhofstr.1, 69117 Heidelberg, Germany</a:t>
            </a:r>
          </a:p>
          <a:p>
            <a:endParaRPr lang="en-US" dirty="0"/>
          </a:p>
        </p:txBody>
      </p:sp>
      <p:sp>
        <p:nvSpPr>
          <p:cNvPr id="4" name="Rectangle 3"/>
          <p:cNvSpPr/>
          <p:nvPr/>
        </p:nvSpPr>
        <p:spPr>
          <a:xfrm>
            <a:off x="304800" y="4648200"/>
            <a:ext cx="8382000" cy="2031325"/>
          </a:xfrm>
          <a:prstGeom prst="rect">
            <a:avLst/>
          </a:prstGeom>
        </p:spPr>
        <p:txBody>
          <a:bodyPr wrap="square">
            <a:spAutoFit/>
          </a:bodyPr>
          <a:lstStyle/>
          <a:p>
            <a:pPr algn="just"/>
            <a:r>
              <a:rPr lang="en-US" sz="1400" dirty="0"/>
              <a:t>High-throughput microscopy of </a:t>
            </a:r>
            <a:r>
              <a:rPr lang="en-US" sz="1400" dirty="0" err="1"/>
              <a:t>siRNA</a:t>
            </a:r>
            <a:r>
              <a:rPr lang="en-US" sz="1400" dirty="0"/>
              <a:t> treated cells has become a standard tool for discovering genes with roles in specific biological processes. However, conducting high-throughput microscopy experiments is still challenging as it puts high demands on sample preparation, microscopy, image and data analysis. Moreover, further characterization of the “hit genes” often requires demanding microscopic assays that are difficult to perform even in medium throughput. In this talk, I will outline the typical challenges occurring in high-throughput microscopy and discuss how dedicated microscope systems can help to tackle these challenges. In addition, I will describe how “adaptive feedback microscopy” allows scientist to perform highly complex microscopic assays in a fully automated manner, thereby enabling detailed and systematic further investigation of the identified “hit genes”.</a:t>
            </a:r>
          </a:p>
        </p:txBody>
      </p:sp>
    </p:spTree>
    <p:extLst>
      <p:ext uri="{BB962C8B-B14F-4D97-AF65-F5344CB8AC3E}">
        <p14:creationId xmlns:p14="http://schemas.microsoft.com/office/powerpoint/2010/main" val="342806702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Edge effects</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932686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Autofocus </a:t>
            </a:r>
            <a:r>
              <a:rPr lang="en-US" dirty="0" err="1" smtClean="0"/>
              <a:t>CellDiscoverer</a:t>
            </a:r>
            <a:r>
              <a:rPr lang="en-US" dirty="0" smtClean="0"/>
              <a:t> 7</a:t>
            </a:r>
            <a:endParaRPr lang="en-US" dirty="0"/>
          </a:p>
        </p:txBody>
      </p:sp>
      <p:sp>
        <p:nvSpPr>
          <p:cNvPr id="3" name="Content Placeholder 2"/>
          <p:cNvSpPr>
            <a:spLocks noGrp="1"/>
          </p:cNvSpPr>
          <p:nvPr>
            <p:ph idx="1"/>
          </p:nvPr>
        </p:nvSpPr>
        <p:spPr/>
        <p:txBody>
          <a:bodyPr/>
          <a:lstStyle/>
          <a:p>
            <a:r>
              <a:rPr lang="en-US" dirty="0" smtClean="0"/>
              <a:t>Find Surface</a:t>
            </a:r>
          </a:p>
          <a:p>
            <a:r>
              <a:rPr lang="en-US" dirty="0" smtClean="0"/>
              <a:t>Focus Hold</a:t>
            </a:r>
          </a:p>
          <a:p>
            <a:r>
              <a:rPr lang="en-US" dirty="0" smtClean="0"/>
              <a:t>Focus every time-point and position</a:t>
            </a:r>
            <a:endParaRPr lang="en-US" dirty="0"/>
          </a:p>
        </p:txBody>
      </p:sp>
    </p:spTree>
    <p:extLst>
      <p:ext uri="{BB962C8B-B14F-4D97-AF65-F5344CB8AC3E}">
        <p14:creationId xmlns:p14="http://schemas.microsoft.com/office/powerpoint/2010/main" val="3658940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Assay development considerations</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623721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a:xfrm>
            <a:off x="477838" y="114300"/>
            <a:ext cx="8229600" cy="1143000"/>
          </a:xfrm>
        </p:spPr>
        <p:txBody>
          <a:bodyPr/>
          <a:lstStyle/>
          <a:p>
            <a:r>
              <a:rPr lang="en-US" altLang="en-US" sz="4000" dirty="0" err="1" smtClean="0">
                <a:ea typeface="ＭＳ Ｐゴシック" pitchFamily="34" charset="-128"/>
              </a:rPr>
              <a:t>Autophagosome</a:t>
            </a:r>
            <a:r>
              <a:rPr lang="en-US" altLang="en-US" sz="4000" dirty="0" smtClean="0">
                <a:ea typeface="ＭＳ Ｐゴシック" pitchFamily="34" charset="-128"/>
              </a:rPr>
              <a:t> screen</a:t>
            </a:r>
          </a:p>
        </p:txBody>
      </p:sp>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1638300"/>
            <a:ext cx="31623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638300"/>
            <a:ext cx="31623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8" name="TextBox 5"/>
          <p:cNvSpPr txBox="1">
            <a:spLocks noChangeArrowheads="1"/>
          </p:cNvSpPr>
          <p:nvPr/>
        </p:nvSpPr>
        <p:spPr bwMode="auto">
          <a:xfrm>
            <a:off x="1770063" y="1219200"/>
            <a:ext cx="1582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000"/>
              <a:t>Treatment A</a:t>
            </a:r>
          </a:p>
        </p:txBody>
      </p:sp>
      <p:sp>
        <p:nvSpPr>
          <p:cNvPr id="77829" name="TextBox 6"/>
          <p:cNvSpPr txBox="1">
            <a:spLocks noChangeArrowheads="1"/>
          </p:cNvSpPr>
          <p:nvPr/>
        </p:nvSpPr>
        <p:spPr bwMode="auto">
          <a:xfrm>
            <a:off x="5829300" y="1257300"/>
            <a:ext cx="15859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000"/>
              <a:t>Treatment B</a:t>
            </a:r>
          </a:p>
        </p:txBody>
      </p:sp>
      <p:sp>
        <p:nvSpPr>
          <p:cNvPr id="80903" name="TextBox 7"/>
          <p:cNvSpPr txBox="1">
            <a:spLocks noChangeArrowheads="1"/>
          </p:cNvSpPr>
          <p:nvPr/>
        </p:nvSpPr>
        <p:spPr bwMode="auto">
          <a:xfrm>
            <a:off x="198438" y="4876800"/>
            <a:ext cx="8788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dirty="0"/>
              <a:t>In principle, the</a:t>
            </a:r>
            <a:r>
              <a:rPr lang="en-US" altLang="en-US" b="1" dirty="0"/>
              <a:t> total intensity inside all dot-like structures </a:t>
            </a:r>
          </a:p>
          <a:p>
            <a:pPr eaLnBrk="1" hangingPunct="1"/>
            <a:r>
              <a:rPr lang="en-US" altLang="en-US" dirty="0"/>
              <a:t>in each cell is proportional to the </a:t>
            </a:r>
            <a:r>
              <a:rPr lang="en-US" altLang="en-US" b="1" dirty="0"/>
              <a:t>amount of protein recruited </a:t>
            </a:r>
          </a:p>
          <a:p>
            <a:pPr eaLnBrk="1" hangingPunct="1"/>
            <a:r>
              <a:rPr lang="en-US" altLang="en-US" b="1" dirty="0"/>
              <a:t>to </a:t>
            </a:r>
            <a:r>
              <a:rPr lang="en-US" altLang="en-US" b="1" dirty="0" err="1"/>
              <a:t>autophagosomes</a:t>
            </a:r>
            <a:r>
              <a:rPr lang="en-US" altLang="en-US" dirty="0"/>
              <a:t> in this cell.</a:t>
            </a:r>
          </a:p>
        </p:txBody>
      </p:sp>
    </p:spTree>
    <p:extLst>
      <p:ext uri="{BB962C8B-B14F-4D97-AF65-F5344CB8AC3E}">
        <p14:creationId xmlns:p14="http://schemas.microsoft.com/office/powerpoint/2010/main" val="42124110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9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853" name="Group 38"/>
          <p:cNvGrpSpPr>
            <a:grpSpLocks/>
          </p:cNvGrpSpPr>
          <p:nvPr/>
        </p:nvGrpSpPr>
        <p:grpSpPr bwMode="auto">
          <a:xfrm>
            <a:off x="539414" y="1436687"/>
            <a:ext cx="276225" cy="1524000"/>
            <a:chOff x="3886200" y="1676400"/>
            <a:chExt cx="276266" cy="1524000"/>
          </a:xfrm>
        </p:grpSpPr>
        <p:cxnSp>
          <p:nvCxnSpPr>
            <p:cNvPr id="29" name="Straight Arrow Connector 28"/>
            <p:cNvCxnSpPr/>
            <p:nvPr/>
          </p:nvCxnSpPr>
          <p:spPr>
            <a:xfrm flipV="1">
              <a:off x="4162466" y="1676400"/>
              <a:ext cx="0" cy="1524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8917" name="TextBox 22"/>
            <p:cNvSpPr txBox="1">
              <a:spLocks noChangeArrowheads="1"/>
            </p:cNvSpPr>
            <p:nvPr/>
          </p:nvSpPr>
          <p:spPr bwMode="auto">
            <a:xfrm>
              <a:off x="3886200" y="2667000"/>
              <a:ext cx="2758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latin typeface="+mn-lt"/>
                </a:rPr>
                <a:t>z</a:t>
              </a:r>
            </a:p>
          </p:txBody>
        </p:sp>
      </p:grpSp>
      <p:cxnSp>
        <p:nvCxnSpPr>
          <p:cNvPr id="38" name="Straight Connector 37"/>
          <p:cNvCxnSpPr>
            <a:cxnSpLocks noChangeShapeType="1"/>
          </p:cNvCxnSpPr>
          <p:nvPr/>
        </p:nvCxnSpPr>
        <p:spPr bwMode="auto">
          <a:xfrm flipV="1">
            <a:off x="10134600" y="1447800"/>
            <a:ext cx="0" cy="1219200"/>
          </a:xfrm>
          <a:prstGeom prst="line">
            <a:avLst/>
          </a:prstGeom>
          <a:noFill/>
          <a:ln w="381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78855" name="TextBox 38"/>
          <p:cNvSpPr txBox="1">
            <a:spLocks noChangeArrowheads="1"/>
          </p:cNvSpPr>
          <p:nvPr/>
        </p:nvSpPr>
        <p:spPr bwMode="auto">
          <a:xfrm rot="-5400000">
            <a:off x="9525435" y="1940997"/>
            <a:ext cx="8262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t>10 </a:t>
            </a:r>
            <a:r>
              <a:rPr lang="en-US" altLang="en-US" sz="1800" dirty="0" smtClean="0"/>
              <a:t>um</a:t>
            </a:r>
            <a:endParaRPr lang="en-US" altLang="en-US" sz="1800" dirty="0"/>
          </a:p>
        </p:txBody>
      </p:sp>
      <p:grpSp>
        <p:nvGrpSpPr>
          <p:cNvPr id="78856" name="Group 101"/>
          <p:cNvGrpSpPr>
            <a:grpSpLocks/>
          </p:cNvGrpSpPr>
          <p:nvPr/>
        </p:nvGrpSpPr>
        <p:grpSpPr bwMode="auto">
          <a:xfrm>
            <a:off x="915645" y="1589087"/>
            <a:ext cx="2420937" cy="1173163"/>
            <a:chOff x="627062" y="1447800"/>
            <a:chExt cx="2420938" cy="1173162"/>
          </a:xfrm>
        </p:grpSpPr>
        <p:grpSp>
          <p:nvGrpSpPr>
            <p:cNvPr id="78907" name="Group 35"/>
            <p:cNvGrpSpPr>
              <a:grpSpLocks/>
            </p:cNvGrpSpPr>
            <p:nvPr/>
          </p:nvGrpSpPr>
          <p:grpSpPr bwMode="auto">
            <a:xfrm>
              <a:off x="627062" y="1447800"/>
              <a:ext cx="2420938" cy="1173162"/>
              <a:chOff x="6019800" y="1371600"/>
              <a:chExt cx="2420938" cy="1173162"/>
            </a:xfrm>
          </p:grpSpPr>
          <p:sp>
            <p:nvSpPr>
              <p:cNvPr id="26" name="Freeform 25"/>
              <p:cNvSpPr/>
              <p:nvPr/>
            </p:nvSpPr>
            <p:spPr>
              <a:xfrm>
                <a:off x="6019800" y="1371600"/>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7" name="Oval 26"/>
              <p:cNvSpPr/>
              <p:nvPr/>
            </p:nvSpPr>
            <p:spPr>
              <a:xfrm>
                <a:off x="6308725" y="1544638"/>
                <a:ext cx="1055687" cy="92868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1" name="Oval 30"/>
              <p:cNvSpPr/>
              <p:nvPr/>
            </p:nvSpPr>
            <p:spPr>
              <a:xfrm>
                <a:off x="6208712" y="2354262"/>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 name="Oval 31"/>
              <p:cNvSpPr/>
              <p:nvPr/>
            </p:nvSpPr>
            <p:spPr>
              <a:xfrm>
                <a:off x="7616826" y="1981199"/>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 name="Oval 32"/>
              <p:cNvSpPr/>
              <p:nvPr/>
            </p:nvSpPr>
            <p:spPr>
              <a:xfrm>
                <a:off x="7448551" y="1722438"/>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 name="Oval 33"/>
              <p:cNvSpPr/>
              <p:nvPr/>
            </p:nvSpPr>
            <p:spPr>
              <a:xfrm>
                <a:off x="7745413" y="1738313"/>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Oval 34"/>
              <p:cNvSpPr/>
              <p:nvPr/>
            </p:nvSpPr>
            <p:spPr>
              <a:xfrm>
                <a:off x="7038975" y="1458913"/>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65" name="Oval 64"/>
            <p:cNvSpPr/>
            <p:nvPr/>
          </p:nvSpPr>
          <p:spPr>
            <a:xfrm>
              <a:off x="2317750" y="2503487"/>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4" name="Oval 83"/>
          <p:cNvSpPr/>
          <p:nvPr/>
        </p:nvSpPr>
        <p:spPr>
          <a:xfrm>
            <a:off x="2771097" y="2427287"/>
            <a:ext cx="76200" cy="152400"/>
          </a:xfrm>
          <a:prstGeom prst="ellipse">
            <a:avLst/>
          </a:prstGeom>
          <a:no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nvGrpSpPr>
          <p:cNvPr id="78863" name="Group 102"/>
          <p:cNvGrpSpPr>
            <a:grpSpLocks/>
          </p:cNvGrpSpPr>
          <p:nvPr/>
        </p:nvGrpSpPr>
        <p:grpSpPr bwMode="auto">
          <a:xfrm>
            <a:off x="3963645" y="1589087"/>
            <a:ext cx="2420937" cy="1173163"/>
            <a:chOff x="627062" y="1447800"/>
            <a:chExt cx="2420938" cy="1173162"/>
          </a:xfrm>
        </p:grpSpPr>
        <p:grpSp>
          <p:nvGrpSpPr>
            <p:cNvPr id="78898" name="Group 103"/>
            <p:cNvGrpSpPr>
              <a:grpSpLocks/>
            </p:cNvGrpSpPr>
            <p:nvPr/>
          </p:nvGrpSpPr>
          <p:grpSpPr bwMode="auto">
            <a:xfrm>
              <a:off x="627062" y="1447800"/>
              <a:ext cx="2420938" cy="1173162"/>
              <a:chOff x="6019800" y="1371600"/>
              <a:chExt cx="2420938" cy="1173162"/>
            </a:xfrm>
          </p:grpSpPr>
          <p:sp>
            <p:nvSpPr>
              <p:cNvPr id="106" name="Freeform 105"/>
              <p:cNvSpPr/>
              <p:nvPr/>
            </p:nvSpPr>
            <p:spPr>
              <a:xfrm>
                <a:off x="6019800" y="1371600"/>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07" name="Oval 106"/>
              <p:cNvSpPr/>
              <p:nvPr/>
            </p:nvSpPr>
            <p:spPr>
              <a:xfrm>
                <a:off x="6308725" y="1544638"/>
                <a:ext cx="1055687" cy="92868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08" name="Oval 107"/>
              <p:cNvSpPr/>
              <p:nvPr/>
            </p:nvSpPr>
            <p:spPr>
              <a:xfrm>
                <a:off x="6208712" y="2354262"/>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9" name="Oval 108"/>
              <p:cNvSpPr/>
              <p:nvPr/>
            </p:nvSpPr>
            <p:spPr>
              <a:xfrm>
                <a:off x="7616826" y="1981199"/>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0" name="Oval 109"/>
              <p:cNvSpPr/>
              <p:nvPr/>
            </p:nvSpPr>
            <p:spPr>
              <a:xfrm>
                <a:off x="7448551" y="1722438"/>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1" name="Oval 110"/>
              <p:cNvSpPr/>
              <p:nvPr/>
            </p:nvSpPr>
            <p:spPr>
              <a:xfrm>
                <a:off x="7745413" y="1738313"/>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2" name="Oval 111"/>
              <p:cNvSpPr/>
              <p:nvPr/>
            </p:nvSpPr>
            <p:spPr>
              <a:xfrm>
                <a:off x="7038975" y="1458913"/>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105" name="Oval 104"/>
            <p:cNvSpPr/>
            <p:nvPr/>
          </p:nvSpPr>
          <p:spPr>
            <a:xfrm>
              <a:off x="2352675" y="2479674"/>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8869" name="TextBox 136"/>
          <p:cNvSpPr txBox="1">
            <a:spLocks noChangeArrowheads="1"/>
          </p:cNvSpPr>
          <p:nvPr/>
        </p:nvSpPr>
        <p:spPr bwMode="auto">
          <a:xfrm>
            <a:off x="953361" y="2819400"/>
            <a:ext cx="23994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latin typeface="+mn-lt"/>
              </a:rPr>
              <a:t>P</a:t>
            </a:r>
            <a:r>
              <a:rPr lang="en-US" altLang="en-US" sz="1800" dirty="0" smtClean="0">
                <a:latin typeface="+mn-lt"/>
              </a:rPr>
              <a:t>oint scanning </a:t>
            </a:r>
            <a:r>
              <a:rPr lang="en-US" altLang="en-US" sz="1800" dirty="0" smtClean="0">
                <a:latin typeface="+mn-lt"/>
              </a:rPr>
              <a:t>confocal</a:t>
            </a:r>
            <a:endParaRPr lang="en-US" altLang="en-US" sz="1800" dirty="0">
              <a:latin typeface="+mn-lt"/>
            </a:endParaRPr>
          </a:p>
        </p:txBody>
      </p:sp>
      <p:sp>
        <p:nvSpPr>
          <p:cNvPr id="78870" name="TextBox 137"/>
          <p:cNvSpPr txBox="1">
            <a:spLocks noChangeArrowheads="1"/>
          </p:cNvSpPr>
          <p:nvPr/>
        </p:nvSpPr>
        <p:spPr bwMode="auto">
          <a:xfrm>
            <a:off x="3997514" y="2819400"/>
            <a:ext cx="22508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latin typeface="+mn-lt"/>
              </a:rPr>
              <a:t>S</a:t>
            </a:r>
            <a:r>
              <a:rPr lang="en-US" altLang="en-US" sz="1800" dirty="0" smtClean="0">
                <a:latin typeface="+mn-lt"/>
              </a:rPr>
              <a:t>pinning </a:t>
            </a:r>
            <a:r>
              <a:rPr lang="en-US" altLang="en-US" sz="1800" dirty="0" smtClean="0">
                <a:latin typeface="+mn-lt"/>
              </a:rPr>
              <a:t>disc confocal</a:t>
            </a:r>
            <a:endParaRPr lang="en-US" altLang="en-US" sz="1800" dirty="0">
              <a:latin typeface="+mn-lt"/>
            </a:endParaRPr>
          </a:p>
        </p:txBody>
      </p:sp>
      <p:sp>
        <p:nvSpPr>
          <p:cNvPr id="78872" name="Title 1"/>
          <p:cNvSpPr>
            <a:spLocks noGrp="1"/>
          </p:cNvSpPr>
          <p:nvPr>
            <p:ph type="title"/>
          </p:nvPr>
        </p:nvSpPr>
        <p:spPr>
          <a:xfrm>
            <a:off x="381000" y="0"/>
            <a:ext cx="8229600" cy="1143000"/>
          </a:xfrm>
        </p:spPr>
        <p:txBody>
          <a:bodyPr/>
          <a:lstStyle/>
          <a:p>
            <a:r>
              <a:rPr lang="en-US" altLang="en-US" sz="4000" dirty="0" smtClean="0">
                <a:ea typeface="ＭＳ Ｐゴシック" pitchFamily="34" charset="-128"/>
              </a:rPr>
              <a:t>Acquisition </a:t>
            </a:r>
            <a:r>
              <a:rPr lang="en-US" altLang="en-US" sz="4000" dirty="0">
                <a:ea typeface="ＭＳ Ｐゴシック" pitchFamily="34" charset="-128"/>
              </a:rPr>
              <a:t>m</a:t>
            </a:r>
            <a:r>
              <a:rPr lang="en-US" altLang="en-US" sz="4000" dirty="0" smtClean="0">
                <a:ea typeface="ＭＳ Ｐゴシック" pitchFamily="34" charset="-128"/>
              </a:rPr>
              <a:t>odalities</a:t>
            </a:r>
            <a:r>
              <a:rPr lang="en-US" altLang="en-US" sz="4000" dirty="0" smtClean="0">
                <a:ea typeface="ＭＳ Ｐゴシック" pitchFamily="34" charset="-128"/>
              </a:rPr>
              <a:t>: </a:t>
            </a:r>
            <a:r>
              <a:rPr lang="en-US" altLang="en-US" sz="4000" dirty="0">
                <a:ea typeface="ＭＳ Ｐゴシック" pitchFamily="34" charset="-128"/>
              </a:rPr>
              <a:t>c</a:t>
            </a:r>
            <a:r>
              <a:rPr lang="en-US" altLang="en-US" sz="4000" dirty="0" smtClean="0">
                <a:ea typeface="ＭＳ Ｐゴシック" pitchFamily="34" charset="-128"/>
              </a:rPr>
              <a:t>onfocal</a:t>
            </a:r>
            <a:endParaRPr lang="en-US" altLang="en-US" sz="4000" dirty="0" smtClean="0">
              <a:ea typeface="ＭＳ Ｐゴシック" pitchFamily="34" charset="-128"/>
            </a:endParaRPr>
          </a:p>
        </p:txBody>
      </p:sp>
      <p:cxnSp>
        <p:nvCxnSpPr>
          <p:cNvPr id="3" name="Straight Arrow Connector 2"/>
          <p:cNvCxnSpPr/>
          <p:nvPr/>
        </p:nvCxnSpPr>
        <p:spPr>
          <a:xfrm flipH="1">
            <a:off x="2269782" y="2498324"/>
            <a:ext cx="457200" cy="0"/>
          </a:xfrm>
          <a:prstGeom prst="straightConnector1">
            <a:avLst/>
          </a:prstGeom>
          <a:ln w="12700" cmpd="sng">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H="1" flipV="1">
            <a:off x="2791755" y="1993344"/>
            <a:ext cx="10718" cy="380999"/>
          </a:xfrm>
          <a:prstGeom prst="straightConnector1">
            <a:avLst/>
          </a:prstGeom>
          <a:ln w="12700" cmpd="sng">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3869982" y="2427287"/>
            <a:ext cx="2438400" cy="0"/>
          </a:xfrm>
          <a:prstGeom prst="line">
            <a:avLst/>
          </a:prstGeom>
          <a:ln w="12700" cmpd="sng"/>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3869982" y="2503487"/>
            <a:ext cx="2438400" cy="0"/>
          </a:xfrm>
          <a:prstGeom prst="line">
            <a:avLst/>
          </a:prstGeom>
          <a:ln w="12700" cmpd="sng"/>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flipH="1" flipV="1">
            <a:off x="5089182" y="1987172"/>
            <a:ext cx="10718" cy="380999"/>
          </a:xfrm>
          <a:prstGeom prst="straightConnector1">
            <a:avLst/>
          </a:prstGeom>
          <a:ln w="12700" cmpd="sng">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022382" y="334113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4022382" y="347448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4022382" y="374118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4022382" y="387453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4022382" y="400788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4022382" y="414123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4022382" y="427458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4022382" y="440793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4022382" y="360783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5105401" y="4724400"/>
            <a:ext cx="0" cy="609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4038601" y="5638800"/>
            <a:ext cx="2209800" cy="0"/>
          </a:xfrm>
          <a:prstGeom prst="line">
            <a:avLst/>
          </a:prstGeom>
          <a:ln w="57150" cmpd="sng">
            <a:solidFill>
              <a:schemeClr val="accent3"/>
            </a:solidFill>
          </a:ln>
        </p:spPr>
        <p:style>
          <a:lnRef idx="2">
            <a:schemeClr val="accent1"/>
          </a:lnRef>
          <a:fillRef idx="0">
            <a:schemeClr val="accent1"/>
          </a:fillRef>
          <a:effectRef idx="1">
            <a:schemeClr val="accent1"/>
          </a:effectRef>
          <a:fontRef idx="minor">
            <a:schemeClr val="tx1"/>
          </a:fontRef>
        </p:style>
      </p:cxnSp>
      <p:sp>
        <p:nvSpPr>
          <p:cNvPr id="149" name="TextBox 148"/>
          <p:cNvSpPr txBox="1"/>
          <p:nvPr/>
        </p:nvSpPr>
        <p:spPr>
          <a:xfrm>
            <a:off x="5257800" y="4800600"/>
            <a:ext cx="2971799" cy="369332"/>
          </a:xfrm>
          <a:prstGeom prst="rect">
            <a:avLst/>
          </a:prstGeom>
          <a:noFill/>
        </p:spPr>
        <p:txBody>
          <a:bodyPr wrap="square" rtlCol="0">
            <a:spAutoFit/>
          </a:bodyPr>
          <a:lstStyle/>
          <a:p>
            <a:r>
              <a:rPr lang="en-US" dirty="0" smtClean="0"/>
              <a:t>(o</a:t>
            </a:r>
            <a:r>
              <a:rPr lang="en-US" dirty="0" smtClean="0"/>
              <a:t>n</a:t>
            </a:r>
            <a:r>
              <a:rPr lang="en-US" dirty="0" smtClean="0"/>
              <a:t>-the-</a:t>
            </a:r>
            <a:r>
              <a:rPr lang="en-US" dirty="0" smtClean="0"/>
              <a:t>fly) sum projection</a:t>
            </a:r>
            <a:endParaRPr lang="en-US" dirty="0" smtClean="0"/>
          </a:p>
        </p:txBody>
      </p:sp>
      <p:sp>
        <p:nvSpPr>
          <p:cNvPr id="78848" name="TextBox 78847"/>
          <p:cNvSpPr txBox="1"/>
          <p:nvPr/>
        </p:nvSpPr>
        <p:spPr>
          <a:xfrm>
            <a:off x="1144245" y="3570287"/>
            <a:ext cx="1331389" cy="923330"/>
          </a:xfrm>
          <a:prstGeom prst="rect">
            <a:avLst/>
          </a:prstGeom>
          <a:noFill/>
        </p:spPr>
        <p:txBody>
          <a:bodyPr wrap="none" rtlCol="0">
            <a:spAutoFit/>
          </a:bodyPr>
          <a:lstStyle/>
          <a:p>
            <a:r>
              <a:rPr lang="en-US" dirty="0" smtClean="0"/>
              <a:t>Accurate</a:t>
            </a:r>
            <a:br>
              <a:rPr lang="en-US" dirty="0" smtClean="0"/>
            </a:br>
            <a:r>
              <a:rPr lang="en-US" dirty="0" smtClean="0"/>
              <a:t>but typically</a:t>
            </a:r>
            <a:br>
              <a:rPr lang="en-US" dirty="0" smtClean="0"/>
            </a:br>
            <a:r>
              <a:rPr lang="en-US" dirty="0" smtClean="0"/>
              <a:t>too slow</a:t>
            </a:r>
            <a:endParaRPr lang="en-US" dirty="0"/>
          </a:p>
        </p:txBody>
      </p:sp>
      <p:sp>
        <p:nvSpPr>
          <p:cNvPr id="58" name="TextBox 57"/>
          <p:cNvSpPr txBox="1"/>
          <p:nvPr/>
        </p:nvSpPr>
        <p:spPr>
          <a:xfrm>
            <a:off x="6477001" y="3352800"/>
            <a:ext cx="2047556" cy="923330"/>
          </a:xfrm>
          <a:prstGeom prst="rect">
            <a:avLst/>
          </a:prstGeom>
          <a:noFill/>
        </p:spPr>
        <p:txBody>
          <a:bodyPr wrap="none" rtlCol="0">
            <a:spAutoFit/>
          </a:bodyPr>
          <a:lstStyle/>
          <a:p>
            <a:r>
              <a:rPr lang="en-US" dirty="0" smtClean="0"/>
              <a:t>Can be fast enough,</a:t>
            </a:r>
          </a:p>
          <a:p>
            <a:r>
              <a:rPr lang="en-US" dirty="0" smtClean="0"/>
              <a:t>But lots of data </a:t>
            </a:r>
          </a:p>
          <a:p>
            <a:r>
              <a:rPr lang="en-US" dirty="0" smtClean="0"/>
              <a:t>And 3-D analysis</a:t>
            </a:r>
            <a:endParaRPr lang="en-US" dirty="0"/>
          </a:p>
        </p:txBody>
      </p:sp>
    </p:spTree>
    <p:extLst>
      <p:ext uri="{BB962C8B-B14F-4D97-AF65-F5344CB8AC3E}">
        <p14:creationId xmlns:p14="http://schemas.microsoft.com/office/powerpoint/2010/main" val="92107660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Acquisition </a:t>
            </a:r>
            <a:r>
              <a:rPr lang="en-US" dirty="0" smtClean="0"/>
              <a:t>modalities</a:t>
            </a:r>
            <a:r>
              <a:rPr lang="en-US" dirty="0" smtClean="0"/>
              <a:t>: </a:t>
            </a:r>
            <a:r>
              <a:rPr lang="en-US" dirty="0" err="1"/>
              <a:t>w</a:t>
            </a:r>
            <a:r>
              <a:rPr lang="en-US" dirty="0" err="1" smtClean="0"/>
              <a:t>idefield</a:t>
            </a:r>
            <a:endParaRPr lang="en-US" dirty="0"/>
          </a:p>
        </p:txBody>
      </p:sp>
      <p:grpSp>
        <p:nvGrpSpPr>
          <p:cNvPr id="29" name="Group 102"/>
          <p:cNvGrpSpPr>
            <a:grpSpLocks/>
          </p:cNvGrpSpPr>
          <p:nvPr/>
        </p:nvGrpSpPr>
        <p:grpSpPr bwMode="auto">
          <a:xfrm>
            <a:off x="1008063" y="1574006"/>
            <a:ext cx="2420937" cy="1173163"/>
            <a:chOff x="627062" y="1447800"/>
            <a:chExt cx="2420938" cy="1173162"/>
          </a:xfrm>
        </p:grpSpPr>
        <p:grpSp>
          <p:nvGrpSpPr>
            <p:cNvPr id="30" name="Group 103"/>
            <p:cNvGrpSpPr>
              <a:grpSpLocks/>
            </p:cNvGrpSpPr>
            <p:nvPr/>
          </p:nvGrpSpPr>
          <p:grpSpPr bwMode="auto">
            <a:xfrm>
              <a:off x="627062" y="1447800"/>
              <a:ext cx="2420938" cy="1173162"/>
              <a:chOff x="6019800" y="1371600"/>
              <a:chExt cx="2420938" cy="1173162"/>
            </a:xfrm>
          </p:grpSpPr>
          <p:sp>
            <p:nvSpPr>
              <p:cNvPr id="32" name="Freeform 31"/>
              <p:cNvSpPr/>
              <p:nvPr/>
            </p:nvSpPr>
            <p:spPr>
              <a:xfrm>
                <a:off x="6019800" y="1371600"/>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3" name="Oval 32"/>
              <p:cNvSpPr/>
              <p:nvPr/>
            </p:nvSpPr>
            <p:spPr>
              <a:xfrm>
                <a:off x="6308725" y="1544638"/>
                <a:ext cx="1055687" cy="92868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4" name="Oval 33"/>
              <p:cNvSpPr/>
              <p:nvPr/>
            </p:nvSpPr>
            <p:spPr>
              <a:xfrm>
                <a:off x="6208712" y="2354262"/>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Oval 34"/>
              <p:cNvSpPr/>
              <p:nvPr/>
            </p:nvSpPr>
            <p:spPr>
              <a:xfrm>
                <a:off x="7616826" y="1981199"/>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 name="Oval 35"/>
              <p:cNvSpPr/>
              <p:nvPr/>
            </p:nvSpPr>
            <p:spPr>
              <a:xfrm>
                <a:off x="7448551" y="1722438"/>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7" name="Oval 36"/>
              <p:cNvSpPr/>
              <p:nvPr/>
            </p:nvSpPr>
            <p:spPr>
              <a:xfrm>
                <a:off x="7745413" y="1738313"/>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8" name="Oval 37"/>
              <p:cNvSpPr/>
              <p:nvPr/>
            </p:nvSpPr>
            <p:spPr>
              <a:xfrm>
                <a:off x="7038975" y="1458913"/>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31" name="Oval 30"/>
            <p:cNvSpPr/>
            <p:nvPr/>
          </p:nvSpPr>
          <p:spPr>
            <a:xfrm>
              <a:off x="2352675" y="2479674"/>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39" name="Group 61"/>
          <p:cNvGrpSpPr>
            <a:grpSpLocks/>
          </p:cNvGrpSpPr>
          <p:nvPr/>
        </p:nvGrpSpPr>
        <p:grpSpPr bwMode="auto">
          <a:xfrm>
            <a:off x="2171700" y="1549400"/>
            <a:ext cx="881062" cy="1263650"/>
            <a:chOff x="5540966" y="3266873"/>
            <a:chExt cx="881349" cy="1264577"/>
          </a:xfrm>
        </p:grpSpPr>
        <p:sp>
          <p:nvSpPr>
            <p:cNvPr id="40" name="Freeform 39"/>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1" name="Freeform 40"/>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sp>
        <p:nvSpPr>
          <p:cNvPr id="69" name="TextBox 137"/>
          <p:cNvSpPr txBox="1">
            <a:spLocks noChangeArrowheads="1"/>
          </p:cNvSpPr>
          <p:nvPr/>
        </p:nvSpPr>
        <p:spPr bwMode="auto">
          <a:xfrm>
            <a:off x="1219200" y="2899569"/>
            <a:ext cx="1839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err="1" smtClean="0"/>
              <a:t>Widefield</a:t>
            </a:r>
            <a:r>
              <a:rPr lang="en-US" altLang="en-US" sz="1800" dirty="0" smtClean="0"/>
              <a:t> </a:t>
            </a:r>
            <a:r>
              <a:rPr lang="en-US" altLang="en-US" sz="1800" dirty="0" smtClean="0"/>
              <a:t>NA0.9</a:t>
            </a:r>
            <a:endParaRPr lang="en-US" altLang="en-US" sz="1800" dirty="0"/>
          </a:p>
        </p:txBody>
      </p:sp>
      <p:grpSp>
        <p:nvGrpSpPr>
          <p:cNvPr id="71" name="Group 61"/>
          <p:cNvGrpSpPr>
            <a:grpSpLocks/>
          </p:cNvGrpSpPr>
          <p:nvPr/>
        </p:nvGrpSpPr>
        <p:grpSpPr bwMode="auto">
          <a:xfrm>
            <a:off x="2038350" y="1549400"/>
            <a:ext cx="881062" cy="1263650"/>
            <a:chOff x="5540966" y="3266873"/>
            <a:chExt cx="881349" cy="1264577"/>
          </a:xfrm>
        </p:grpSpPr>
        <p:sp>
          <p:nvSpPr>
            <p:cNvPr id="72" name="Freeform 71"/>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3" name="Freeform 72"/>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74" name="Group 61"/>
          <p:cNvGrpSpPr>
            <a:grpSpLocks/>
          </p:cNvGrpSpPr>
          <p:nvPr/>
        </p:nvGrpSpPr>
        <p:grpSpPr bwMode="auto">
          <a:xfrm>
            <a:off x="1905000" y="1549400"/>
            <a:ext cx="881062" cy="1263650"/>
            <a:chOff x="5540966" y="3266873"/>
            <a:chExt cx="881349" cy="1264577"/>
          </a:xfrm>
        </p:grpSpPr>
        <p:sp>
          <p:nvSpPr>
            <p:cNvPr id="75" name="Freeform 74"/>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6" name="Freeform 75"/>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77" name="Group 61"/>
          <p:cNvGrpSpPr>
            <a:grpSpLocks/>
          </p:cNvGrpSpPr>
          <p:nvPr/>
        </p:nvGrpSpPr>
        <p:grpSpPr bwMode="auto">
          <a:xfrm>
            <a:off x="2305050" y="1549400"/>
            <a:ext cx="881062" cy="1263650"/>
            <a:chOff x="5540966" y="3266873"/>
            <a:chExt cx="881349" cy="1264577"/>
          </a:xfrm>
        </p:grpSpPr>
        <p:sp>
          <p:nvSpPr>
            <p:cNvPr id="78" name="Freeform 77"/>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9" name="Freeform 78"/>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80" name="Group 61"/>
          <p:cNvGrpSpPr>
            <a:grpSpLocks/>
          </p:cNvGrpSpPr>
          <p:nvPr/>
        </p:nvGrpSpPr>
        <p:grpSpPr bwMode="auto">
          <a:xfrm>
            <a:off x="1771650" y="1549400"/>
            <a:ext cx="881062" cy="1263650"/>
            <a:chOff x="5540966" y="3266873"/>
            <a:chExt cx="881349" cy="1264577"/>
          </a:xfrm>
        </p:grpSpPr>
        <p:sp>
          <p:nvSpPr>
            <p:cNvPr id="81" name="Freeform 80"/>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82" name="Freeform 81"/>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83" name="Group 61"/>
          <p:cNvGrpSpPr>
            <a:grpSpLocks/>
          </p:cNvGrpSpPr>
          <p:nvPr/>
        </p:nvGrpSpPr>
        <p:grpSpPr bwMode="auto">
          <a:xfrm>
            <a:off x="2438400" y="1549400"/>
            <a:ext cx="881062" cy="1263650"/>
            <a:chOff x="5540966" y="3266873"/>
            <a:chExt cx="881349" cy="1264577"/>
          </a:xfrm>
        </p:grpSpPr>
        <p:sp>
          <p:nvSpPr>
            <p:cNvPr id="84" name="Freeform 83"/>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85" name="Freeform 84"/>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86" name="Group 61"/>
          <p:cNvGrpSpPr>
            <a:grpSpLocks/>
          </p:cNvGrpSpPr>
          <p:nvPr/>
        </p:nvGrpSpPr>
        <p:grpSpPr bwMode="auto">
          <a:xfrm>
            <a:off x="1238250" y="1549400"/>
            <a:ext cx="881062" cy="1263650"/>
            <a:chOff x="5540966" y="3266873"/>
            <a:chExt cx="881349" cy="1264577"/>
          </a:xfrm>
        </p:grpSpPr>
        <p:sp>
          <p:nvSpPr>
            <p:cNvPr id="87" name="Freeform 86"/>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88" name="Freeform 87"/>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89" name="Group 61"/>
          <p:cNvGrpSpPr>
            <a:grpSpLocks/>
          </p:cNvGrpSpPr>
          <p:nvPr/>
        </p:nvGrpSpPr>
        <p:grpSpPr bwMode="auto">
          <a:xfrm>
            <a:off x="1104900" y="1549400"/>
            <a:ext cx="881062" cy="1263650"/>
            <a:chOff x="5540966" y="3266873"/>
            <a:chExt cx="881349" cy="1264577"/>
          </a:xfrm>
        </p:grpSpPr>
        <p:sp>
          <p:nvSpPr>
            <p:cNvPr id="90" name="Freeform 89"/>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91" name="Freeform 90"/>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cxnSp>
        <p:nvCxnSpPr>
          <p:cNvPr id="92" name="Straight Connector 91"/>
          <p:cNvCxnSpPr/>
          <p:nvPr/>
        </p:nvCxnSpPr>
        <p:spPr>
          <a:xfrm>
            <a:off x="1084263" y="335676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1084263" y="349011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1084263" y="375681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1084263" y="389016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1084263" y="402351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1084263" y="415686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1084263" y="429021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1084263" y="442356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1084263" y="362346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a:off x="1295400" y="4804569"/>
            <a:ext cx="0" cy="609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2" name="TextBox 101"/>
          <p:cNvSpPr txBox="1"/>
          <p:nvPr/>
        </p:nvSpPr>
        <p:spPr>
          <a:xfrm>
            <a:off x="1447800" y="4567039"/>
            <a:ext cx="2514600" cy="923330"/>
          </a:xfrm>
          <a:prstGeom prst="rect">
            <a:avLst/>
          </a:prstGeom>
          <a:noFill/>
        </p:spPr>
        <p:txBody>
          <a:bodyPr wrap="square" rtlCol="0">
            <a:spAutoFit/>
          </a:bodyPr>
          <a:lstStyle/>
          <a:p>
            <a:r>
              <a:rPr lang="en-US" dirty="0" smtClean="0"/>
              <a:t>(on</a:t>
            </a:r>
            <a:r>
              <a:rPr lang="en-US" dirty="0" smtClean="0"/>
              <a:t>-the-</a:t>
            </a:r>
            <a:r>
              <a:rPr lang="en-US" dirty="0" smtClean="0"/>
              <a:t>fly) </a:t>
            </a:r>
            <a:r>
              <a:rPr lang="en-US" dirty="0" err="1" smtClean="0"/>
              <a:t>deconvolution</a:t>
            </a:r>
            <a:r>
              <a:rPr lang="en-US" dirty="0"/>
              <a:t/>
            </a:r>
            <a:br>
              <a:rPr lang="en-US" dirty="0"/>
            </a:br>
            <a:r>
              <a:rPr lang="en-US" dirty="0" smtClean="0"/>
              <a:t>and sum projection</a:t>
            </a:r>
            <a:endParaRPr lang="en-US" dirty="0" smtClean="0"/>
          </a:p>
        </p:txBody>
      </p:sp>
      <p:cxnSp>
        <p:nvCxnSpPr>
          <p:cNvPr id="103" name="Straight Connector 102"/>
          <p:cNvCxnSpPr/>
          <p:nvPr/>
        </p:nvCxnSpPr>
        <p:spPr>
          <a:xfrm>
            <a:off x="1066800" y="5642769"/>
            <a:ext cx="2209800" cy="0"/>
          </a:xfrm>
          <a:prstGeom prst="line">
            <a:avLst/>
          </a:prstGeom>
          <a:ln w="57150" cmpd="sng">
            <a:solidFill>
              <a:schemeClr val="accent3"/>
            </a:solidFill>
          </a:ln>
        </p:spPr>
        <p:style>
          <a:lnRef idx="2">
            <a:schemeClr val="accent1"/>
          </a:lnRef>
          <a:fillRef idx="0">
            <a:schemeClr val="accent1"/>
          </a:fillRef>
          <a:effectRef idx="1">
            <a:schemeClr val="accent1"/>
          </a:effectRef>
          <a:fontRef idx="minor">
            <a:schemeClr val="tx1"/>
          </a:fontRef>
        </p:style>
      </p:cxnSp>
      <p:grpSp>
        <p:nvGrpSpPr>
          <p:cNvPr id="65" name="Group 61"/>
          <p:cNvGrpSpPr>
            <a:grpSpLocks/>
          </p:cNvGrpSpPr>
          <p:nvPr/>
        </p:nvGrpSpPr>
        <p:grpSpPr bwMode="auto">
          <a:xfrm>
            <a:off x="971550" y="1549400"/>
            <a:ext cx="881062" cy="1263650"/>
            <a:chOff x="5540966" y="3266873"/>
            <a:chExt cx="881349" cy="1264577"/>
          </a:xfrm>
        </p:grpSpPr>
        <p:sp>
          <p:nvSpPr>
            <p:cNvPr id="66" name="Freeform 65"/>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7" name="Freeform 66"/>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68" name="Group 61"/>
          <p:cNvGrpSpPr>
            <a:grpSpLocks/>
          </p:cNvGrpSpPr>
          <p:nvPr/>
        </p:nvGrpSpPr>
        <p:grpSpPr bwMode="auto">
          <a:xfrm>
            <a:off x="838200" y="1549400"/>
            <a:ext cx="881062" cy="1263650"/>
            <a:chOff x="5540966" y="3266873"/>
            <a:chExt cx="881349" cy="1264577"/>
          </a:xfrm>
        </p:grpSpPr>
        <p:sp>
          <p:nvSpPr>
            <p:cNvPr id="105" name="Freeform 104"/>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06" name="Freeform 105"/>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107" name="Group 61"/>
          <p:cNvGrpSpPr>
            <a:grpSpLocks/>
          </p:cNvGrpSpPr>
          <p:nvPr/>
        </p:nvGrpSpPr>
        <p:grpSpPr bwMode="auto">
          <a:xfrm>
            <a:off x="1504950" y="1549400"/>
            <a:ext cx="881062" cy="1263650"/>
            <a:chOff x="5540966" y="3266873"/>
            <a:chExt cx="881349" cy="1264577"/>
          </a:xfrm>
        </p:grpSpPr>
        <p:sp>
          <p:nvSpPr>
            <p:cNvPr id="108" name="Freeform 107"/>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09" name="Freeform 108"/>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110" name="Group 61"/>
          <p:cNvGrpSpPr>
            <a:grpSpLocks/>
          </p:cNvGrpSpPr>
          <p:nvPr/>
        </p:nvGrpSpPr>
        <p:grpSpPr bwMode="auto">
          <a:xfrm>
            <a:off x="1371600" y="1549400"/>
            <a:ext cx="881062" cy="1263650"/>
            <a:chOff x="5540966" y="3266873"/>
            <a:chExt cx="881349" cy="1264577"/>
          </a:xfrm>
        </p:grpSpPr>
        <p:sp>
          <p:nvSpPr>
            <p:cNvPr id="111" name="Freeform 110"/>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12" name="Freeform 111"/>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116" name="Group 61"/>
          <p:cNvGrpSpPr>
            <a:grpSpLocks/>
          </p:cNvGrpSpPr>
          <p:nvPr/>
        </p:nvGrpSpPr>
        <p:grpSpPr bwMode="auto">
          <a:xfrm>
            <a:off x="1638300" y="1549400"/>
            <a:ext cx="881062" cy="1263650"/>
            <a:chOff x="5540966" y="3266873"/>
            <a:chExt cx="881349" cy="1264577"/>
          </a:xfrm>
        </p:grpSpPr>
        <p:sp>
          <p:nvSpPr>
            <p:cNvPr id="117" name="Freeform 116"/>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18" name="Freeform 117"/>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pic>
        <p:nvPicPr>
          <p:cNvPr id="3" name="Picture 2" descr="SUM_Experiment-595-Raw.png"/>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191000" y="1549400"/>
            <a:ext cx="2438400" cy="2336800"/>
          </a:xfrm>
          <a:prstGeom prst="rect">
            <a:avLst/>
          </a:prstGeom>
        </p:spPr>
      </p:pic>
      <p:pic>
        <p:nvPicPr>
          <p:cNvPr id="4" name="Picture 3" descr="SUM_Experiment-595-Deconvolution.png"/>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191000" y="3987800"/>
            <a:ext cx="2438400" cy="2336800"/>
          </a:xfrm>
          <a:prstGeom prst="rect">
            <a:avLst/>
          </a:prstGeom>
        </p:spPr>
      </p:pic>
      <p:sp>
        <p:nvSpPr>
          <p:cNvPr id="119" name="TextBox 13"/>
          <p:cNvSpPr txBox="1">
            <a:spLocks noChangeArrowheads="1"/>
          </p:cNvSpPr>
          <p:nvPr/>
        </p:nvSpPr>
        <p:spPr bwMode="auto">
          <a:xfrm>
            <a:off x="6781800" y="1676400"/>
            <a:ext cx="1942058"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err="1" smtClean="0"/>
              <a:t>Hela</a:t>
            </a:r>
            <a:r>
              <a:rPr lang="en-US" altLang="en-US" sz="1800" dirty="0" smtClean="0"/>
              <a:t> cell</a:t>
            </a:r>
          </a:p>
          <a:p>
            <a:pPr eaLnBrk="1" hangingPunct="1"/>
            <a:r>
              <a:rPr lang="en-US" altLang="en-US" sz="1800" dirty="0" smtClean="0"/>
              <a:t>Golgi</a:t>
            </a:r>
            <a:r>
              <a:rPr lang="en-US" altLang="en-US" sz="1800" dirty="0" smtClean="0"/>
              <a:t>-GFP</a:t>
            </a:r>
          </a:p>
          <a:p>
            <a:pPr eaLnBrk="1" hangingPunct="1"/>
            <a:r>
              <a:rPr lang="en-US" altLang="en-US" sz="1800" dirty="0" smtClean="0"/>
              <a:t>z-stack, </a:t>
            </a:r>
            <a:r>
              <a:rPr lang="en-US" altLang="en-US" sz="1800" dirty="0" err="1" smtClean="0"/>
              <a:t>dz</a:t>
            </a:r>
            <a:r>
              <a:rPr lang="en-US" altLang="en-US" sz="1800" dirty="0" smtClean="0"/>
              <a:t>=1um</a:t>
            </a:r>
          </a:p>
          <a:p>
            <a:pPr eaLnBrk="1" hangingPunct="1"/>
            <a:r>
              <a:rPr lang="en-US" altLang="en-US" sz="1800" dirty="0" err="1" smtClean="0"/>
              <a:t>CellDiscoverer</a:t>
            </a:r>
            <a:r>
              <a:rPr lang="en-US" altLang="en-US" sz="1800" dirty="0" smtClean="0"/>
              <a:t> 7</a:t>
            </a:r>
            <a:br>
              <a:rPr lang="en-US" altLang="en-US" sz="1800" dirty="0" smtClean="0"/>
            </a:br>
            <a:r>
              <a:rPr lang="en-US" altLang="en-US" sz="1800" dirty="0" smtClean="0"/>
              <a:t>Zeiss</a:t>
            </a:r>
            <a:endParaRPr lang="en-US" altLang="en-US" sz="1800" dirty="0"/>
          </a:p>
        </p:txBody>
      </p:sp>
    </p:spTree>
    <p:extLst>
      <p:ext uri="{BB962C8B-B14F-4D97-AF65-F5344CB8AC3E}">
        <p14:creationId xmlns:p14="http://schemas.microsoft.com/office/powerpoint/2010/main" val="2521950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a:xfrm>
            <a:off x="533400" y="76200"/>
            <a:ext cx="8229600" cy="1143000"/>
          </a:xfrm>
        </p:spPr>
        <p:txBody>
          <a:bodyPr>
            <a:normAutofit/>
          </a:bodyPr>
          <a:lstStyle/>
          <a:p>
            <a:r>
              <a:rPr lang="en-US" altLang="en-US" sz="4000" dirty="0" smtClean="0">
                <a:ea typeface="ＭＳ Ｐゴシック" pitchFamily="34" charset="-128"/>
              </a:rPr>
              <a:t>Low NA </a:t>
            </a:r>
            <a:r>
              <a:rPr lang="en-US" altLang="en-US" sz="4000" dirty="0" err="1" smtClean="0">
                <a:ea typeface="ＭＳ Ｐゴシック" pitchFamily="34" charset="-128"/>
              </a:rPr>
              <a:t>widefield</a:t>
            </a:r>
            <a:r>
              <a:rPr lang="en-US" altLang="en-US" sz="4000" dirty="0" smtClean="0">
                <a:ea typeface="ＭＳ Ｐゴシック" pitchFamily="34" charset="-128"/>
              </a:rPr>
              <a:t> imaging </a:t>
            </a:r>
            <a:endParaRPr lang="en-US" altLang="en-US" sz="4000" dirty="0" smtClean="0">
              <a:ea typeface="ＭＳ Ｐゴシック" pitchFamily="34" charset="-128"/>
            </a:endParaRPr>
          </a:p>
        </p:txBody>
      </p:sp>
      <p:pic>
        <p:nvPicPr>
          <p:cNvPr id="7" name="Golgi_20x1x0.95_Aperture11.2mm4.9mm3.6mm_dz1_002_crop_combined_registered.avi">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4546199" y="2624991"/>
            <a:ext cx="308610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6199" y="4266466"/>
            <a:ext cx="3086100" cy="151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656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1219200"/>
            <a:ext cx="819150" cy="381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656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8400" y="1752600"/>
            <a:ext cx="838200"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9878" name="TextBox 1"/>
          <p:cNvSpPr txBox="1">
            <a:spLocks noChangeArrowheads="1"/>
          </p:cNvSpPr>
          <p:nvPr/>
        </p:nvSpPr>
        <p:spPr bwMode="auto">
          <a:xfrm>
            <a:off x="-2514600" y="1371600"/>
            <a:ext cx="8772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smtClean="0"/>
              <a:t>NA 0.9</a:t>
            </a:r>
            <a:endParaRPr lang="en-US" altLang="en-US" sz="1800" dirty="0"/>
          </a:p>
        </p:txBody>
      </p:sp>
      <p:sp>
        <p:nvSpPr>
          <p:cNvPr id="79879" name="TextBox 7"/>
          <p:cNvSpPr txBox="1">
            <a:spLocks noChangeArrowheads="1"/>
          </p:cNvSpPr>
          <p:nvPr/>
        </p:nvSpPr>
        <p:spPr bwMode="auto">
          <a:xfrm>
            <a:off x="-1371600" y="828675"/>
            <a:ext cx="8772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smtClean="0"/>
              <a:t>NA 0.3</a:t>
            </a:r>
            <a:endParaRPr lang="en-US" altLang="en-US" sz="1800" dirty="0"/>
          </a:p>
        </p:txBody>
      </p:sp>
      <p:sp>
        <p:nvSpPr>
          <p:cNvPr id="79884" name="TextBox 13"/>
          <p:cNvSpPr txBox="1">
            <a:spLocks noChangeArrowheads="1"/>
          </p:cNvSpPr>
          <p:nvPr/>
        </p:nvSpPr>
        <p:spPr bwMode="auto">
          <a:xfrm>
            <a:off x="4550961" y="1590536"/>
            <a:ext cx="255768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err="1" smtClean="0"/>
              <a:t>Hela</a:t>
            </a:r>
            <a:r>
              <a:rPr lang="en-US" altLang="en-US" sz="1800" dirty="0" smtClean="0"/>
              <a:t> cell</a:t>
            </a:r>
            <a:r>
              <a:rPr lang="en-US" altLang="en-US" sz="1800" dirty="0" smtClean="0"/>
              <a:t>, Golgi-GFP</a:t>
            </a:r>
          </a:p>
          <a:p>
            <a:pPr eaLnBrk="1" hangingPunct="1"/>
            <a:r>
              <a:rPr lang="en-US" altLang="en-US" sz="1800" dirty="0" smtClean="0"/>
              <a:t>z-stack, 1um steps</a:t>
            </a:r>
          </a:p>
          <a:p>
            <a:pPr eaLnBrk="1" hangingPunct="1"/>
            <a:r>
              <a:rPr lang="en-US" altLang="en-US" sz="1800" dirty="0" err="1" smtClean="0"/>
              <a:t>CellDiscoverer</a:t>
            </a:r>
            <a:r>
              <a:rPr lang="en-US" altLang="en-US" sz="1800" dirty="0" smtClean="0"/>
              <a:t> 7, Zeiss</a:t>
            </a:r>
            <a:endParaRPr lang="en-US" altLang="en-US" sz="1800" dirty="0"/>
          </a:p>
        </p:txBody>
      </p:sp>
      <p:sp>
        <p:nvSpPr>
          <p:cNvPr id="79885" name="TextBox 1"/>
          <p:cNvSpPr txBox="1">
            <a:spLocks noChangeArrowheads="1"/>
          </p:cNvSpPr>
          <p:nvPr/>
        </p:nvSpPr>
        <p:spPr bwMode="auto">
          <a:xfrm>
            <a:off x="4419600" y="5798403"/>
            <a:ext cx="102874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altLang="en-US" sz="1600" dirty="0"/>
              <a:t>NA </a:t>
            </a:r>
            <a:r>
              <a:rPr lang="en-US" altLang="en-US" sz="1600" dirty="0" smtClean="0"/>
              <a:t>0.8</a:t>
            </a:r>
          </a:p>
          <a:p>
            <a:pPr algn="ctr" eaLnBrk="1" hangingPunct="1"/>
            <a:r>
              <a:rPr lang="en-US" altLang="en-US" sz="1600" dirty="0" smtClean="0"/>
              <a:t>80 </a:t>
            </a:r>
            <a:r>
              <a:rPr lang="en-US" altLang="en-US" sz="1600" dirty="0" err="1" smtClean="0"/>
              <a:t>ms</a:t>
            </a:r>
            <a:r>
              <a:rPr lang="en-US" altLang="en-US" sz="1600" dirty="0" smtClean="0"/>
              <a:t> </a:t>
            </a:r>
          </a:p>
          <a:p>
            <a:pPr algn="ctr" eaLnBrk="1" hangingPunct="1"/>
            <a:r>
              <a:rPr lang="en-US" altLang="en-US" sz="1600" dirty="0" smtClean="0"/>
              <a:t>30% light</a:t>
            </a:r>
            <a:endParaRPr lang="en-US" altLang="en-US" sz="1600" dirty="0"/>
          </a:p>
        </p:txBody>
      </p:sp>
      <p:sp>
        <p:nvSpPr>
          <p:cNvPr id="79886" name="TextBox 1"/>
          <p:cNvSpPr txBox="1">
            <a:spLocks noChangeArrowheads="1"/>
          </p:cNvSpPr>
          <p:nvPr/>
        </p:nvSpPr>
        <p:spPr bwMode="auto">
          <a:xfrm>
            <a:off x="6593659" y="5798403"/>
            <a:ext cx="102874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altLang="en-US" sz="1600" dirty="0" smtClean="0"/>
              <a:t>NA </a:t>
            </a:r>
            <a:r>
              <a:rPr lang="en-US" altLang="en-US" sz="1600" dirty="0" smtClean="0"/>
              <a:t>0.26</a:t>
            </a:r>
          </a:p>
          <a:p>
            <a:pPr algn="ctr" eaLnBrk="1" hangingPunct="1"/>
            <a:r>
              <a:rPr lang="en-US" altLang="en-US" sz="1600" dirty="0" smtClean="0"/>
              <a:t>380 </a:t>
            </a:r>
            <a:r>
              <a:rPr lang="en-US" altLang="en-US" sz="1600" dirty="0" err="1" smtClean="0"/>
              <a:t>ms</a:t>
            </a:r>
            <a:endParaRPr lang="en-US" altLang="en-US" sz="1600" dirty="0" smtClean="0"/>
          </a:p>
          <a:p>
            <a:pPr algn="ctr" eaLnBrk="1" hangingPunct="1"/>
            <a:r>
              <a:rPr lang="en-US" altLang="en-US" sz="1600" dirty="0" smtClean="0"/>
              <a:t>80% light</a:t>
            </a:r>
            <a:endParaRPr lang="en-US" altLang="en-US" sz="1600" dirty="0"/>
          </a:p>
        </p:txBody>
      </p:sp>
      <p:grpSp>
        <p:nvGrpSpPr>
          <p:cNvPr id="79889" name="Group 38"/>
          <p:cNvGrpSpPr>
            <a:grpSpLocks/>
          </p:cNvGrpSpPr>
          <p:nvPr/>
        </p:nvGrpSpPr>
        <p:grpSpPr bwMode="auto">
          <a:xfrm>
            <a:off x="695325" y="2590800"/>
            <a:ext cx="300037" cy="1524000"/>
            <a:chOff x="3886200" y="1676400"/>
            <a:chExt cx="300082" cy="1524000"/>
          </a:xfrm>
        </p:grpSpPr>
        <p:cxnSp>
          <p:nvCxnSpPr>
            <p:cNvPr id="22" name="Straight Arrow Connector 21"/>
            <p:cNvCxnSpPr/>
            <p:nvPr/>
          </p:nvCxnSpPr>
          <p:spPr>
            <a:xfrm flipV="1">
              <a:off x="4162466" y="1676400"/>
              <a:ext cx="0" cy="1524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9897" name="TextBox 22"/>
            <p:cNvSpPr txBox="1">
              <a:spLocks noChangeArrowheads="1"/>
            </p:cNvSpPr>
            <p:nvPr/>
          </p:nvSpPr>
          <p:spPr bwMode="auto">
            <a:xfrm>
              <a:off x="3886200" y="2667000"/>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z</a:t>
              </a:r>
            </a:p>
          </p:txBody>
        </p:sp>
      </p:grpSp>
      <p:grpSp>
        <p:nvGrpSpPr>
          <p:cNvPr id="2" name="Group 1"/>
          <p:cNvGrpSpPr/>
          <p:nvPr/>
        </p:nvGrpSpPr>
        <p:grpSpPr>
          <a:xfrm>
            <a:off x="1084262" y="2773363"/>
            <a:ext cx="2420938" cy="1173162"/>
            <a:chOff x="-2727325" y="1350963"/>
            <a:chExt cx="2420938" cy="1173162"/>
          </a:xfrm>
        </p:grpSpPr>
        <p:sp>
          <p:nvSpPr>
            <p:cNvPr id="18" name="Freeform 17"/>
            <p:cNvSpPr/>
            <p:nvPr/>
          </p:nvSpPr>
          <p:spPr>
            <a:xfrm>
              <a:off x="-2727325" y="1350963"/>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9" name="Oval 18"/>
            <p:cNvSpPr/>
            <p:nvPr/>
          </p:nvSpPr>
          <p:spPr>
            <a:xfrm>
              <a:off x="-2362200" y="1524000"/>
              <a:ext cx="1055688" cy="928688"/>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4" name="Oval 23"/>
            <p:cNvSpPr/>
            <p:nvPr/>
          </p:nvSpPr>
          <p:spPr>
            <a:xfrm>
              <a:off x="-976312" y="2362200"/>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 name="Oval 24"/>
            <p:cNvSpPr/>
            <p:nvPr/>
          </p:nvSpPr>
          <p:spPr>
            <a:xfrm>
              <a:off x="-1216025" y="1793875"/>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6" name="Oval 25"/>
            <p:cNvSpPr/>
            <p:nvPr/>
          </p:nvSpPr>
          <p:spPr>
            <a:xfrm>
              <a:off x="-1219200" y="1609725"/>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 name="Oval 26"/>
            <p:cNvSpPr/>
            <p:nvPr/>
          </p:nvSpPr>
          <p:spPr>
            <a:xfrm>
              <a:off x="-973137" y="1873250"/>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 name="Oval 27"/>
            <p:cNvSpPr/>
            <p:nvPr/>
          </p:nvSpPr>
          <p:spPr>
            <a:xfrm>
              <a:off x="-1631950" y="1438275"/>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9895" name="TextBox 1"/>
          <p:cNvSpPr txBox="1">
            <a:spLocks noChangeArrowheads="1"/>
          </p:cNvSpPr>
          <p:nvPr/>
        </p:nvSpPr>
        <p:spPr bwMode="auto">
          <a:xfrm>
            <a:off x="5460184" y="5798403"/>
            <a:ext cx="102874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altLang="en-US" sz="1600" dirty="0" smtClean="0"/>
              <a:t>NA </a:t>
            </a:r>
            <a:r>
              <a:rPr lang="en-US" altLang="en-US" sz="1600" dirty="0" smtClean="0"/>
              <a:t>0.35</a:t>
            </a:r>
          </a:p>
          <a:p>
            <a:pPr algn="ctr" eaLnBrk="1" hangingPunct="1"/>
            <a:r>
              <a:rPr lang="en-US" altLang="en-US" sz="1600" dirty="0" smtClean="0"/>
              <a:t>150 </a:t>
            </a:r>
            <a:r>
              <a:rPr lang="en-US" altLang="en-US" sz="1600" dirty="0" err="1" smtClean="0"/>
              <a:t>ms</a:t>
            </a:r>
            <a:endParaRPr lang="en-US" altLang="en-US" sz="1600" dirty="0" smtClean="0"/>
          </a:p>
          <a:p>
            <a:pPr algn="ctr" eaLnBrk="1" hangingPunct="1"/>
            <a:r>
              <a:rPr lang="en-US" altLang="en-US" sz="1600" dirty="0" smtClean="0"/>
              <a:t>40% light</a:t>
            </a:r>
            <a:endParaRPr lang="en-US" altLang="en-US" sz="1600" dirty="0"/>
          </a:p>
        </p:txBody>
      </p:sp>
      <p:grpSp>
        <p:nvGrpSpPr>
          <p:cNvPr id="4" name="Group 3"/>
          <p:cNvGrpSpPr/>
          <p:nvPr/>
        </p:nvGrpSpPr>
        <p:grpSpPr>
          <a:xfrm>
            <a:off x="9982200" y="2209800"/>
            <a:ext cx="4471254" cy="4262931"/>
            <a:chOff x="4925291" y="2318266"/>
            <a:chExt cx="3709254" cy="3536434"/>
          </a:xfrm>
        </p:grpSpPr>
        <p:pic>
          <p:nvPicPr>
            <p:cNvPr id="1026" name="Picture 2" descr="N:\ALMF_presentations\2016--Tischi--ASCB\2016-10-19--NA_test\Beampath.tif"/>
            <p:cNvPicPr>
              <a:picLocks noChangeAspect="1" noChangeArrowheads="1"/>
            </p:cNvPicPr>
            <p:nvPr/>
          </p:nvPicPr>
          <p:blipFill rotWithShape="1">
            <a:blip r:embed="rId8">
              <a:extLst>
                <a:ext uri="{28A0092B-C50C-407E-A947-70E740481C1C}">
                  <a14:useLocalDpi xmlns:a14="http://schemas.microsoft.com/office/drawing/2010/main" val="0"/>
                </a:ext>
              </a:extLst>
            </a:blip>
            <a:srcRect t="33814" b="8689"/>
            <a:stretch/>
          </p:blipFill>
          <p:spPr bwMode="auto">
            <a:xfrm>
              <a:off x="4925291" y="2318266"/>
              <a:ext cx="3709254" cy="3536434"/>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flipV="1">
              <a:off x="6400800" y="4017963"/>
              <a:ext cx="0" cy="942717"/>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grpSp>
        <p:nvGrpSpPr>
          <p:cNvPr id="32" name="Group 56"/>
          <p:cNvGrpSpPr>
            <a:grpSpLocks/>
          </p:cNvGrpSpPr>
          <p:nvPr/>
        </p:nvGrpSpPr>
        <p:grpSpPr bwMode="auto">
          <a:xfrm>
            <a:off x="1096962" y="2743200"/>
            <a:ext cx="198438" cy="1265238"/>
            <a:chOff x="3916273" y="3302000"/>
            <a:chExt cx="198610" cy="1264580"/>
          </a:xfrm>
        </p:grpSpPr>
        <p:sp>
          <p:nvSpPr>
            <p:cNvPr id="33" name="Freeform 32"/>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34" name="Freeform 33"/>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35" name="Group 56"/>
          <p:cNvGrpSpPr>
            <a:grpSpLocks/>
          </p:cNvGrpSpPr>
          <p:nvPr/>
        </p:nvGrpSpPr>
        <p:grpSpPr bwMode="auto">
          <a:xfrm>
            <a:off x="1413486" y="2743200"/>
            <a:ext cx="198438" cy="1265238"/>
            <a:chOff x="3916273" y="3302000"/>
            <a:chExt cx="198610" cy="1264580"/>
          </a:xfrm>
        </p:grpSpPr>
        <p:sp>
          <p:nvSpPr>
            <p:cNvPr id="36" name="Freeform 35"/>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37" name="Freeform 36"/>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38" name="Group 56"/>
          <p:cNvGrpSpPr>
            <a:grpSpLocks/>
          </p:cNvGrpSpPr>
          <p:nvPr/>
        </p:nvGrpSpPr>
        <p:grpSpPr bwMode="auto">
          <a:xfrm>
            <a:off x="1730010" y="2743200"/>
            <a:ext cx="198438" cy="1265238"/>
            <a:chOff x="3916273" y="3302000"/>
            <a:chExt cx="198610" cy="1264580"/>
          </a:xfrm>
        </p:grpSpPr>
        <p:sp>
          <p:nvSpPr>
            <p:cNvPr id="39" name="Freeform 38"/>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0" name="Freeform 39"/>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41" name="Group 56"/>
          <p:cNvGrpSpPr>
            <a:grpSpLocks/>
          </p:cNvGrpSpPr>
          <p:nvPr/>
        </p:nvGrpSpPr>
        <p:grpSpPr bwMode="auto">
          <a:xfrm>
            <a:off x="2046534" y="2743200"/>
            <a:ext cx="198438" cy="1265238"/>
            <a:chOff x="3916273" y="3302000"/>
            <a:chExt cx="198610" cy="1264580"/>
          </a:xfrm>
        </p:grpSpPr>
        <p:sp>
          <p:nvSpPr>
            <p:cNvPr id="42" name="Freeform 41"/>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3" name="Freeform 42"/>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44" name="Group 56"/>
          <p:cNvGrpSpPr>
            <a:grpSpLocks/>
          </p:cNvGrpSpPr>
          <p:nvPr/>
        </p:nvGrpSpPr>
        <p:grpSpPr bwMode="auto">
          <a:xfrm>
            <a:off x="2363058" y="2743200"/>
            <a:ext cx="198438" cy="1265238"/>
            <a:chOff x="3916273" y="3302000"/>
            <a:chExt cx="198610" cy="1264580"/>
          </a:xfrm>
        </p:grpSpPr>
        <p:sp>
          <p:nvSpPr>
            <p:cNvPr id="45" name="Freeform 44"/>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6" name="Freeform 45"/>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47" name="Group 56"/>
          <p:cNvGrpSpPr>
            <a:grpSpLocks/>
          </p:cNvGrpSpPr>
          <p:nvPr/>
        </p:nvGrpSpPr>
        <p:grpSpPr bwMode="auto">
          <a:xfrm>
            <a:off x="2679582" y="2743200"/>
            <a:ext cx="198438" cy="1265238"/>
            <a:chOff x="3916273" y="3302000"/>
            <a:chExt cx="198610" cy="1264580"/>
          </a:xfrm>
        </p:grpSpPr>
        <p:sp>
          <p:nvSpPr>
            <p:cNvPr id="48" name="Freeform 47"/>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9" name="Freeform 48"/>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50" name="Group 56"/>
          <p:cNvGrpSpPr>
            <a:grpSpLocks/>
          </p:cNvGrpSpPr>
          <p:nvPr/>
        </p:nvGrpSpPr>
        <p:grpSpPr bwMode="auto">
          <a:xfrm>
            <a:off x="2996106" y="2743200"/>
            <a:ext cx="198438" cy="1265238"/>
            <a:chOff x="3916273" y="3302000"/>
            <a:chExt cx="198610" cy="1264580"/>
          </a:xfrm>
        </p:grpSpPr>
        <p:sp>
          <p:nvSpPr>
            <p:cNvPr id="51" name="Freeform 50"/>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52" name="Freeform 51"/>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53" name="Group 56"/>
          <p:cNvGrpSpPr>
            <a:grpSpLocks/>
          </p:cNvGrpSpPr>
          <p:nvPr/>
        </p:nvGrpSpPr>
        <p:grpSpPr bwMode="auto">
          <a:xfrm>
            <a:off x="1255224" y="2743200"/>
            <a:ext cx="198438" cy="1265238"/>
            <a:chOff x="3916273" y="3302000"/>
            <a:chExt cx="198610" cy="1264580"/>
          </a:xfrm>
        </p:grpSpPr>
        <p:sp>
          <p:nvSpPr>
            <p:cNvPr id="54" name="Freeform 53"/>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55" name="Freeform 54"/>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56" name="Group 56"/>
          <p:cNvGrpSpPr>
            <a:grpSpLocks/>
          </p:cNvGrpSpPr>
          <p:nvPr/>
        </p:nvGrpSpPr>
        <p:grpSpPr bwMode="auto">
          <a:xfrm>
            <a:off x="1571748" y="2743200"/>
            <a:ext cx="198438" cy="1265238"/>
            <a:chOff x="3916273" y="3302000"/>
            <a:chExt cx="198610" cy="1264580"/>
          </a:xfrm>
        </p:grpSpPr>
        <p:sp>
          <p:nvSpPr>
            <p:cNvPr id="57" name="Freeform 56"/>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58" name="Freeform 57"/>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59" name="Group 56"/>
          <p:cNvGrpSpPr>
            <a:grpSpLocks/>
          </p:cNvGrpSpPr>
          <p:nvPr/>
        </p:nvGrpSpPr>
        <p:grpSpPr bwMode="auto">
          <a:xfrm>
            <a:off x="1888272" y="2743200"/>
            <a:ext cx="198438" cy="1265238"/>
            <a:chOff x="3916273" y="3302000"/>
            <a:chExt cx="198610" cy="1264580"/>
          </a:xfrm>
        </p:grpSpPr>
        <p:sp>
          <p:nvSpPr>
            <p:cNvPr id="60" name="Freeform 59"/>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1" name="Freeform 60"/>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62" name="Group 56"/>
          <p:cNvGrpSpPr>
            <a:grpSpLocks/>
          </p:cNvGrpSpPr>
          <p:nvPr/>
        </p:nvGrpSpPr>
        <p:grpSpPr bwMode="auto">
          <a:xfrm>
            <a:off x="2204796" y="2743200"/>
            <a:ext cx="198438" cy="1265238"/>
            <a:chOff x="3916273" y="3302000"/>
            <a:chExt cx="198610" cy="1264580"/>
          </a:xfrm>
        </p:grpSpPr>
        <p:sp>
          <p:nvSpPr>
            <p:cNvPr id="63" name="Freeform 62"/>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4" name="Freeform 63"/>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65" name="Group 56"/>
          <p:cNvGrpSpPr>
            <a:grpSpLocks/>
          </p:cNvGrpSpPr>
          <p:nvPr/>
        </p:nvGrpSpPr>
        <p:grpSpPr bwMode="auto">
          <a:xfrm>
            <a:off x="2521320" y="2743200"/>
            <a:ext cx="198438" cy="1265238"/>
            <a:chOff x="3916273" y="3302000"/>
            <a:chExt cx="198610" cy="1264580"/>
          </a:xfrm>
        </p:grpSpPr>
        <p:sp>
          <p:nvSpPr>
            <p:cNvPr id="66" name="Freeform 65"/>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7" name="Freeform 66"/>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68" name="Group 56"/>
          <p:cNvGrpSpPr>
            <a:grpSpLocks/>
          </p:cNvGrpSpPr>
          <p:nvPr/>
        </p:nvGrpSpPr>
        <p:grpSpPr bwMode="auto">
          <a:xfrm>
            <a:off x="2837844" y="2743200"/>
            <a:ext cx="198438" cy="1265238"/>
            <a:chOff x="3916273" y="3302000"/>
            <a:chExt cx="198610" cy="1264580"/>
          </a:xfrm>
        </p:grpSpPr>
        <p:sp>
          <p:nvSpPr>
            <p:cNvPr id="69" name="Freeform 68"/>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0" name="Freeform 69"/>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71" name="Group 56"/>
          <p:cNvGrpSpPr>
            <a:grpSpLocks/>
          </p:cNvGrpSpPr>
          <p:nvPr/>
        </p:nvGrpSpPr>
        <p:grpSpPr bwMode="auto">
          <a:xfrm>
            <a:off x="3154362" y="2743200"/>
            <a:ext cx="198438" cy="1265238"/>
            <a:chOff x="3916273" y="3302000"/>
            <a:chExt cx="198610" cy="1264580"/>
          </a:xfrm>
        </p:grpSpPr>
        <p:sp>
          <p:nvSpPr>
            <p:cNvPr id="72" name="Freeform 71"/>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3" name="Freeform 72"/>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sp>
        <p:nvSpPr>
          <p:cNvPr id="74" name="TextBox 137"/>
          <p:cNvSpPr txBox="1">
            <a:spLocks noChangeArrowheads="1"/>
          </p:cNvSpPr>
          <p:nvPr/>
        </p:nvSpPr>
        <p:spPr bwMode="auto">
          <a:xfrm>
            <a:off x="1295400" y="4267200"/>
            <a:ext cx="18397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err="1" smtClean="0"/>
              <a:t>Widefield</a:t>
            </a:r>
            <a:r>
              <a:rPr lang="en-US" altLang="en-US" sz="1800" dirty="0" smtClean="0"/>
              <a:t> </a:t>
            </a:r>
            <a:r>
              <a:rPr lang="en-US" altLang="en-US" sz="1800" dirty="0" smtClean="0"/>
              <a:t>NA0.3</a:t>
            </a:r>
            <a:endParaRPr lang="en-US" altLang="en-US" sz="1800" dirty="0"/>
          </a:p>
        </p:txBody>
      </p:sp>
      <p:cxnSp>
        <p:nvCxnSpPr>
          <p:cNvPr id="75" name="Straight Connector 74"/>
          <p:cNvCxnSpPr/>
          <p:nvPr/>
        </p:nvCxnSpPr>
        <p:spPr>
          <a:xfrm>
            <a:off x="1143000" y="4800600"/>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990600" y="4916269"/>
            <a:ext cx="2475295" cy="646331"/>
          </a:xfrm>
          <a:prstGeom prst="rect">
            <a:avLst/>
          </a:prstGeom>
          <a:noFill/>
        </p:spPr>
        <p:txBody>
          <a:bodyPr wrap="none" rtlCol="0">
            <a:spAutoFit/>
          </a:bodyPr>
          <a:lstStyle/>
          <a:p>
            <a:r>
              <a:rPr lang="en-US" dirty="0" smtClean="0"/>
              <a:t>Single image, everything</a:t>
            </a:r>
            <a:br>
              <a:rPr lang="en-US" dirty="0" smtClean="0"/>
            </a:br>
            <a:r>
              <a:rPr lang="en-US" dirty="0" smtClean="0"/>
              <a:t>in focus</a:t>
            </a:r>
            <a:endParaRPr lang="en-US" dirty="0"/>
          </a:p>
        </p:txBody>
      </p:sp>
    </p:spTree>
    <p:extLst>
      <p:ext uri="{BB962C8B-B14F-4D97-AF65-F5344CB8AC3E}">
        <p14:creationId xmlns:p14="http://schemas.microsoft.com/office/powerpoint/2010/main" val="2798773531"/>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Advice</a:t>
            </a:r>
            <a:endParaRPr lang="en-US" dirty="0"/>
          </a:p>
        </p:txBody>
      </p:sp>
      <p:sp>
        <p:nvSpPr>
          <p:cNvPr id="3" name="Content Placeholder 2"/>
          <p:cNvSpPr>
            <a:spLocks noGrp="1"/>
          </p:cNvSpPr>
          <p:nvPr>
            <p:ph idx="1"/>
          </p:nvPr>
        </p:nvSpPr>
        <p:spPr/>
        <p:txBody>
          <a:bodyPr/>
          <a:lstStyle/>
          <a:p>
            <a:r>
              <a:rPr lang="en-US" dirty="0" smtClean="0"/>
              <a:t>High-throughput screening microscopy is not about pretty 3-D pictures but about fast and manageable measurements.</a:t>
            </a:r>
          </a:p>
          <a:p>
            <a:r>
              <a:rPr lang="en-US" dirty="0" smtClean="0"/>
              <a:t>Typical: 100x Oil lens confocal z-stacks =</a:t>
            </a:r>
            <a:r>
              <a:rPr lang="en-US" smtClean="0"/>
              <a:t>&gt; Single </a:t>
            </a:r>
            <a:r>
              <a:rPr lang="en-US" dirty="0" smtClean="0"/>
              <a:t>plane 20x </a:t>
            </a:r>
            <a:r>
              <a:rPr lang="en-US" smtClean="0"/>
              <a:t>Air lens </a:t>
            </a:r>
            <a:endParaRPr lang="en-US" dirty="0"/>
          </a:p>
        </p:txBody>
      </p:sp>
    </p:spTree>
    <p:extLst>
      <p:ext uri="{BB962C8B-B14F-4D97-AF65-F5344CB8AC3E}">
        <p14:creationId xmlns:p14="http://schemas.microsoft.com/office/powerpoint/2010/main" val="219900588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Multi-well Transmission Imaging</a:t>
            </a:r>
            <a:endParaRPr lang="en-US" dirty="0"/>
          </a:p>
        </p:txBody>
      </p:sp>
      <p:grpSp>
        <p:nvGrpSpPr>
          <p:cNvPr id="3" name="Group 2"/>
          <p:cNvGrpSpPr/>
          <p:nvPr/>
        </p:nvGrpSpPr>
        <p:grpSpPr>
          <a:xfrm>
            <a:off x="838200" y="2209800"/>
            <a:ext cx="2286000" cy="3124200"/>
            <a:chOff x="838200" y="1676400"/>
            <a:chExt cx="2286000" cy="3124200"/>
          </a:xfrm>
        </p:grpSpPr>
        <p:sp>
          <p:nvSpPr>
            <p:cNvPr id="16" name="Rectangle 15"/>
            <p:cNvSpPr/>
            <p:nvPr/>
          </p:nvSpPr>
          <p:spPr>
            <a:xfrm>
              <a:off x="1066800" y="1676400"/>
              <a:ext cx="1905000" cy="990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0" name="Trapezoid 19"/>
            <p:cNvSpPr/>
            <p:nvPr/>
          </p:nvSpPr>
          <p:spPr>
            <a:xfrm flipV="1">
              <a:off x="1066800" y="2667000"/>
              <a:ext cx="1905000" cy="2133600"/>
            </a:xfrm>
            <a:prstGeom prst="trapezoi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15" name="Oval 14"/>
            <p:cNvSpPr/>
            <p:nvPr/>
          </p:nvSpPr>
          <p:spPr>
            <a:xfrm>
              <a:off x="838200" y="2514600"/>
              <a:ext cx="2286000" cy="2286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grpSp>
      <p:sp>
        <p:nvSpPr>
          <p:cNvPr id="14" name="Left Bracket 13"/>
          <p:cNvSpPr/>
          <p:nvPr/>
        </p:nvSpPr>
        <p:spPr>
          <a:xfrm rot="16200000">
            <a:off x="1028700" y="4076700"/>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1182720" y="2960788"/>
            <a:ext cx="1625340" cy="369332"/>
          </a:xfrm>
          <a:prstGeom prst="rect">
            <a:avLst/>
          </a:prstGeom>
          <a:noFill/>
        </p:spPr>
        <p:txBody>
          <a:bodyPr wrap="none" rtlCol="0">
            <a:spAutoFit/>
          </a:bodyPr>
          <a:lstStyle/>
          <a:p>
            <a:r>
              <a:rPr lang="en-US" dirty="0" smtClean="0"/>
              <a:t>Condenser lens</a:t>
            </a:r>
            <a:endParaRPr lang="en-US" dirty="0"/>
          </a:p>
        </p:txBody>
      </p:sp>
      <p:sp>
        <p:nvSpPr>
          <p:cNvPr id="21" name="Left Bracket 20"/>
          <p:cNvSpPr/>
          <p:nvPr/>
        </p:nvSpPr>
        <p:spPr>
          <a:xfrm rot="16200000">
            <a:off x="2476499" y="4076700"/>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Left Bracket 21"/>
          <p:cNvSpPr/>
          <p:nvPr/>
        </p:nvSpPr>
        <p:spPr>
          <a:xfrm rot="16200000">
            <a:off x="-419100" y="4076700"/>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8" name="Straight Connector 7"/>
          <p:cNvCxnSpPr>
            <a:stCxn id="22" idx="2"/>
            <a:endCxn id="14" idx="0"/>
          </p:cNvCxnSpPr>
          <p:nvPr/>
        </p:nvCxnSpPr>
        <p:spPr>
          <a:xfrm>
            <a:off x="838200" y="4114800"/>
            <a:ext cx="152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2286000" y="4114800"/>
            <a:ext cx="152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407156" y="3962400"/>
            <a:ext cx="318316" cy="584776"/>
          </a:xfrm>
          <a:prstGeom prst="rect">
            <a:avLst/>
          </a:prstGeom>
          <a:noFill/>
        </p:spPr>
        <p:txBody>
          <a:bodyPr wrap="none" rtlCol="0">
            <a:spAutoFit/>
          </a:bodyPr>
          <a:lstStyle/>
          <a:p>
            <a:r>
              <a:rPr lang="en-US" sz="3200" b="1" dirty="0" smtClean="0">
                <a:solidFill>
                  <a:srgbClr val="FF6600"/>
                </a:solidFill>
              </a:rPr>
              <a:t>!</a:t>
            </a:r>
            <a:endParaRPr lang="en-US" sz="3200" b="1" dirty="0">
              <a:solidFill>
                <a:srgbClr val="FF6600"/>
              </a:solidFill>
            </a:endParaRPr>
          </a:p>
        </p:txBody>
      </p:sp>
      <p:pic>
        <p:nvPicPr>
          <p:cNvPr id="23" name="Picture 22"/>
          <p:cNvPicPr>
            <a:picLocks noChangeAspect="1"/>
          </p:cNvPicPr>
          <p:nvPr/>
        </p:nvPicPr>
        <p:blipFill>
          <a:blip r:embed="rId2"/>
          <a:stretch>
            <a:fillRect/>
          </a:stretch>
        </p:blipFill>
        <p:spPr>
          <a:xfrm>
            <a:off x="4953000" y="1408723"/>
            <a:ext cx="2885739" cy="2096477"/>
          </a:xfrm>
          <a:prstGeom prst="rect">
            <a:avLst/>
          </a:prstGeom>
        </p:spPr>
      </p:pic>
      <p:sp>
        <p:nvSpPr>
          <p:cNvPr id="33" name="TextBox 32"/>
          <p:cNvSpPr txBox="1"/>
          <p:nvPr/>
        </p:nvSpPr>
        <p:spPr>
          <a:xfrm>
            <a:off x="5334000" y="990600"/>
            <a:ext cx="2044149" cy="369332"/>
          </a:xfrm>
          <a:prstGeom prst="rect">
            <a:avLst/>
          </a:prstGeom>
          <a:noFill/>
        </p:spPr>
        <p:txBody>
          <a:bodyPr wrap="none" rtlCol="0">
            <a:spAutoFit/>
          </a:bodyPr>
          <a:lstStyle/>
          <a:p>
            <a:r>
              <a:rPr lang="en-US" dirty="0" err="1" smtClean="0"/>
              <a:t>Brightfield</a:t>
            </a:r>
            <a:r>
              <a:rPr lang="en-US" dirty="0" smtClean="0"/>
              <a:t> contrast</a:t>
            </a:r>
            <a:endParaRPr lang="en-US" dirty="0"/>
          </a:p>
        </p:txBody>
      </p:sp>
      <p:pic>
        <p:nvPicPr>
          <p:cNvPr id="34" name="Picture 33"/>
          <p:cNvPicPr>
            <a:picLocks noChangeAspect="1"/>
          </p:cNvPicPr>
          <p:nvPr/>
        </p:nvPicPr>
        <p:blipFill>
          <a:blip r:embed="rId3"/>
          <a:stretch>
            <a:fillRect/>
          </a:stretch>
        </p:blipFill>
        <p:spPr>
          <a:xfrm>
            <a:off x="4953000" y="3992359"/>
            <a:ext cx="2895600" cy="2103641"/>
          </a:xfrm>
          <a:prstGeom prst="rect">
            <a:avLst/>
          </a:prstGeom>
        </p:spPr>
      </p:pic>
      <p:sp>
        <p:nvSpPr>
          <p:cNvPr id="35" name="TextBox 34"/>
          <p:cNvSpPr txBox="1"/>
          <p:nvPr/>
        </p:nvSpPr>
        <p:spPr>
          <a:xfrm>
            <a:off x="5097825" y="3581400"/>
            <a:ext cx="2598375" cy="369332"/>
          </a:xfrm>
          <a:prstGeom prst="rect">
            <a:avLst/>
          </a:prstGeom>
          <a:noFill/>
        </p:spPr>
        <p:txBody>
          <a:bodyPr wrap="none" rtlCol="0">
            <a:spAutoFit/>
          </a:bodyPr>
          <a:lstStyle/>
          <a:p>
            <a:r>
              <a:rPr lang="en-US" dirty="0" smtClean="0"/>
              <a:t>“Phase gradient contrast”</a:t>
            </a:r>
            <a:endParaRPr lang="en-US" dirty="0"/>
          </a:p>
        </p:txBody>
      </p:sp>
      <p:sp>
        <p:nvSpPr>
          <p:cNvPr id="36" name="TextBox 35"/>
          <p:cNvSpPr txBox="1"/>
          <p:nvPr/>
        </p:nvSpPr>
        <p:spPr>
          <a:xfrm>
            <a:off x="4721181" y="6160532"/>
            <a:ext cx="3356019" cy="369332"/>
          </a:xfrm>
          <a:prstGeom prst="rect">
            <a:avLst/>
          </a:prstGeom>
          <a:noFill/>
        </p:spPr>
        <p:txBody>
          <a:bodyPr wrap="none" rtlCol="0">
            <a:spAutoFit/>
          </a:bodyPr>
          <a:lstStyle/>
          <a:p>
            <a:r>
              <a:rPr lang="en-US" dirty="0" err="1" smtClean="0"/>
              <a:t>CellDiscoverer</a:t>
            </a:r>
            <a:r>
              <a:rPr lang="en-US" dirty="0" smtClean="0"/>
              <a:t> 7, 5x magnification</a:t>
            </a:r>
            <a:endParaRPr lang="en-US" dirty="0"/>
          </a:p>
        </p:txBody>
      </p:sp>
    </p:spTree>
    <p:extLst>
      <p:ext uri="{BB962C8B-B14F-4D97-AF65-F5344CB8AC3E}">
        <p14:creationId xmlns:p14="http://schemas.microsoft.com/office/powerpoint/2010/main" val="60789991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Low NA Transmission Imaging</a:t>
            </a:r>
            <a:endParaRPr lang="en-US" dirty="0"/>
          </a:p>
        </p:txBody>
      </p:sp>
      <p:sp>
        <p:nvSpPr>
          <p:cNvPr id="24" name="Trapezoid 23"/>
          <p:cNvSpPr/>
          <p:nvPr/>
        </p:nvSpPr>
        <p:spPr>
          <a:xfrm flipV="1">
            <a:off x="2209800" y="2983468"/>
            <a:ext cx="533400" cy="2133600"/>
          </a:xfrm>
          <a:prstGeom prst="trapezoi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5" name="Left Bracket 24"/>
          <p:cNvSpPr/>
          <p:nvPr/>
        </p:nvSpPr>
        <p:spPr>
          <a:xfrm rot="16200000">
            <a:off x="1866900" y="3859768"/>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TextBox 27"/>
          <p:cNvSpPr txBox="1"/>
          <p:nvPr/>
        </p:nvSpPr>
        <p:spPr>
          <a:xfrm>
            <a:off x="5257800" y="5562600"/>
            <a:ext cx="2428870" cy="369332"/>
          </a:xfrm>
          <a:prstGeom prst="rect">
            <a:avLst/>
          </a:prstGeom>
          <a:noFill/>
        </p:spPr>
        <p:txBody>
          <a:bodyPr wrap="none" rtlCol="0">
            <a:spAutoFit/>
          </a:bodyPr>
          <a:lstStyle/>
          <a:p>
            <a:r>
              <a:rPr lang="en-US" dirty="0" smtClean="0"/>
              <a:t>Image without shadows</a:t>
            </a:r>
            <a:endParaRPr lang="en-US" dirty="0"/>
          </a:p>
        </p:txBody>
      </p:sp>
      <p:sp>
        <p:nvSpPr>
          <p:cNvPr id="29" name="TextBox 28"/>
          <p:cNvSpPr txBox="1"/>
          <p:nvPr/>
        </p:nvSpPr>
        <p:spPr>
          <a:xfrm>
            <a:off x="1524000" y="5574268"/>
            <a:ext cx="2428870" cy="369332"/>
          </a:xfrm>
          <a:prstGeom prst="rect">
            <a:avLst/>
          </a:prstGeom>
          <a:noFill/>
        </p:spPr>
        <p:txBody>
          <a:bodyPr wrap="none" rtlCol="0">
            <a:spAutoFit/>
          </a:bodyPr>
          <a:lstStyle/>
          <a:p>
            <a:r>
              <a:rPr lang="en-US" dirty="0" smtClean="0"/>
              <a:t>Image without shadows</a:t>
            </a:r>
            <a:endParaRPr lang="en-US" dirty="0"/>
          </a:p>
        </p:txBody>
      </p:sp>
      <p:sp>
        <p:nvSpPr>
          <p:cNvPr id="32" name="Rectangle 31"/>
          <p:cNvSpPr/>
          <p:nvPr/>
        </p:nvSpPr>
        <p:spPr>
          <a:xfrm>
            <a:off x="1524000" y="1371600"/>
            <a:ext cx="1905000" cy="990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nvGrpSpPr>
          <p:cNvPr id="19" name="Group 18"/>
          <p:cNvGrpSpPr/>
          <p:nvPr/>
        </p:nvGrpSpPr>
        <p:grpSpPr>
          <a:xfrm>
            <a:off x="1219200" y="2362200"/>
            <a:ext cx="2514600" cy="0"/>
            <a:chOff x="457200" y="1828800"/>
            <a:chExt cx="2514600" cy="0"/>
          </a:xfrm>
        </p:grpSpPr>
        <p:cxnSp>
          <p:nvCxnSpPr>
            <p:cNvPr id="17" name="Straight Connector 16"/>
            <p:cNvCxnSpPr/>
            <p:nvPr/>
          </p:nvCxnSpPr>
          <p:spPr>
            <a:xfrm>
              <a:off x="457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981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16" name="Rectangle 15"/>
          <p:cNvSpPr/>
          <p:nvPr/>
        </p:nvSpPr>
        <p:spPr>
          <a:xfrm>
            <a:off x="2209800" y="2362200"/>
            <a:ext cx="533400" cy="609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Oval 25"/>
          <p:cNvSpPr/>
          <p:nvPr/>
        </p:nvSpPr>
        <p:spPr>
          <a:xfrm>
            <a:off x="1295400" y="2831068"/>
            <a:ext cx="2286000" cy="2286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1" name="Trapezoid 20"/>
          <p:cNvSpPr/>
          <p:nvPr/>
        </p:nvSpPr>
        <p:spPr>
          <a:xfrm flipV="1">
            <a:off x="5715000" y="2983468"/>
            <a:ext cx="533400" cy="2133600"/>
          </a:xfrm>
          <a:prstGeom prst="trapezoi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2" name="Left Bracket 21"/>
          <p:cNvSpPr/>
          <p:nvPr/>
        </p:nvSpPr>
        <p:spPr>
          <a:xfrm rot="16200000">
            <a:off x="5829300" y="3859768"/>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Rectangle 22"/>
          <p:cNvSpPr/>
          <p:nvPr/>
        </p:nvSpPr>
        <p:spPr>
          <a:xfrm>
            <a:off x="5029200" y="1371600"/>
            <a:ext cx="1905000" cy="990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nvGrpSpPr>
          <p:cNvPr id="27" name="Group 26"/>
          <p:cNvGrpSpPr/>
          <p:nvPr/>
        </p:nvGrpSpPr>
        <p:grpSpPr>
          <a:xfrm>
            <a:off x="4724400" y="2362200"/>
            <a:ext cx="2514600" cy="0"/>
            <a:chOff x="457200" y="1828800"/>
            <a:chExt cx="2514600" cy="0"/>
          </a:xfrm>
        </p:grpSpPr>
        <p:cxnSp>
          <p:nvCxnSpPr>
            <p:cNvPr id="30" name="Straight Connector 29"/>
            <p:cNvCxnSpPr/>
            <p:nvPr/>
          </p:nvCxnSpPr>
          <p:spPr>
            <a:xfrm>
              <a:off x="457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1981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33" name="Rectangle 32"/>
          <p:cNvSpPr/>
          <p:nvPr/>
        </p:nvSpPr>
        <p:spPr>
          <a:xfrm>
            <a:off x="5715000" y="2362200"/>
            <a:ext cx="533400" cy="609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4" name="Oval 33"/>
          <p:cNvSpPr/>
          <p:nvPr/>
        </p:nvSpPr>
        <p:spPr>
          <a:xfrm>
            <a:off x="4800600" y="2831068"/>
            <a:ext cx="2286000" cy="2286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3" name="TextBox 2"/>
          <p:cNvSpPr txBox="1"/>
          <p:nvPr/>
        </p:nvSpPr>
        <p:spPr>
          <a:xfrm>
            <a:off x="254031" y="1981200"/>
            <a:ext cx="1193769" cy="646331"/>
          </a:xfrm>
          <a:prstGeom prst="rect">
            <a:avLst/>
          </a:prstGeom>
          <a:noFill/>
        </p:spPr>
        <p:txBody>
          <a:bodyPr wrap="none" rtlCol="0">
            <a:spAutoFit/>
          </a:bodyPr>
          <a:lstStyle/>
          <a:p>
            <a:r>
              <a:rPr lang="en-US" dirty="0" smtClean="0"/>
              <a:t>Condenser</a:t>
            </a:r>
            <a:br>
              <a:rPr lang="en-US" dirty="0" smtClean="0"/>
            </a:br>
            <a:r>
              <a:rPr lang="en-US" dirty="0" smtClean="0"/>
              <a:t>Aperture</a:t>
            </a:r>
            <a:endParaRPr lang="en-US" dirty="0"/>
          </a:p>
        </p:txBody>
      </p:sp>
      <p:pic>
        <p:nvPicPr>
          <p:cNvPr id="4" name="Picture 3" descr="1mmPlastic--5x--PGC--bord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2998" y="5181600"/>
            <a:ext cx="2237796" cy="1619999"/>
          </a:xfrm>
          <a:prstGeom prst="rect">
            <a:avLst/>
          </a:prstGeom>
        </p:spPr>
      </p:pic>
      <p:pic>
        <p:nvPicPr>
          <p:cNvPr id="5" name="Picture 4" descr="1mmPlastic--5x--PGC--cent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5181600"/>
            <a:ext cx="2209800" cy="1599733"/>
          </a:xfrm>
          <a:prstGeom prst="rect">
            <a:avLst/>
          </a:prstGeom>
        </p:spPr>
      </p:pic>
      <p:sp>
        <p:nvSpPr>
          <p:cNvPr id="35" name="TextBox 34"/>
          <p:cNvSpPr txBox="1"/>
          <p:nvPr/>
        </p:nvSpPr>
        <p:spPr>
          <a:xfrm>
            <a:off x="228600" y="4953000"/>
            <a:ext cx="1676511" cy="646331"/>
          </a:xfrm>
          <a:prstGeom prst="rect">
            <a:avLst/>
          </a:prstGeom>
        </p:spPr>
        <p:style>
          <a:lnRef idx="1">
            <a:schemeClr val="accent5"/>
          </a:lnRef>
          <a:fillRef idx="3">
            <a:schemeClr val="accent5"/>
          </a:fillRef>
          <a:effectRef idx="2">
            <a:schemeClr val="accent5"/>
          </a:effectRef>
          <a:fontRef idx="minor">
            <a:schemeClr val="lt1"/>
          </a:fontRef>
        </p:style>
        <p:txBody>
          <a:bodyPr wrap="none" rtlCol="0">
            <a:spAutoFit/>
          </a:bodyPr>
          <a:lstStyle/>
          <a:p>
            <a:r>
              <a:rPr lang="en-US" dirty="0" err="1" smtClean="0"/>
              <a:t>Celldiscoverer</a:t>
            </a:r>
            <a:r>
              <a:rPr lang="en-US" dirty="0" smtClean="0"/>
              <a:t> 7 </a:t>
            </a:r>
          </a:p>
          <a:p>
            <a:r>
              <a:rPr lang="en-US" dirty="0" smtClean="0"/>
              <a:t>logo</a:t>
            </a:r>
            <a:endParaRPr lang="en-US" dirty="0"/>
          </a:p>
        </p:txBody>
      </p:sp>
    </p:spTree>
    <p:extLst>
      <p:ext uri="{BB962C8B-B14F-4D97-AF65-F5344CB8AC3E}">
        <p14:creationId xmlns:p14="http://schemas.microsoft.com/office/powerpoint/2010/main" val="400523047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Advanced Light Microscopy </a:t>
            </a:r>
            <a:r>
              <a:rPr lang="en-US" dirty="0" smtClean="0"/>
              <a:t>Facility (ALMF) at EMBL </a:t>
            </a:r>
            <a:r>
              <a:rPr lang="en-US" dirty="0"/>
              <a:t>Heidelberg</a:t>
            </a:r>
          </a:p>
        </p:txBody>
      </p:sp>
      <p:pic>
        <p:nvPicPr>
          <p:cNvPr id="4" name="Picture 3" descr="Screen Shot 2016-11-26 at 17.07.5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05000"/>
            <a:ext cx="6062838" cy="4654513"/>
          </a:xfrm>
          <a:prstGeom prst="rect">
            <a:avLst/>
          </a:prstGeom>
        </p:spPr>
      </p:pic>
      <p:sp>
        <p:nvSpPr>
          <p:cNvPr id="5" name="TextBox 4"/>
          <p:cNvSpPr txBox="1"/>
          <p:nvPr/>
        </p:nvSpPr>
        <p:spPr>
          <a:xfrm>
            <a:off x="1600200" y="2057400"/>
            <a:ext cx="3724096" cy="1200329"/>
          </a:xfrm>
          <a:prstGeom prst="rect">
            <a:avLst/>
          </a:prstGeom>
          <a:noFill/>
        </p:spPr>
        <p:txBody>
          <a:bodyPr wrap="none" rtlCol="0">
            <a:spAutoFit/>
          </a:bodyPr>
          <a:lstStyle/>
          <a:p>
            <a:pPr marL="285750" indent="-285750">
              <a:buFont typeface="Arial"/>
              <a:buChar char="•"/>
            </a:pPr>
            <a:r>
              <a:rPr lang="en-US" dirty="0" smtClean="0"/>
              <a:t>Headed by Rainer </a:t>
            </a:r>
            <a:r>
              <a:rPr lang="en-US" dirty="0" err="1" smtClean="0"/>
              <a:t>Pepperkok</a:t>
            </a:r>
            <a:endParaRPr lang="en-US" dirty="0" smtClean="0"/>
          </a:p>
          <a:p>
            <a:pPr marL="285750" indent="-285750">
              <a:buFont typeface="Arial"/>
              <a:buChar char="•"/>
            </a:pPr>
            <a:r>
              <a:rPr lang="en-US" dirty="0" smtClean="0"/>
              <a:t>Around 30 microscope systems</a:t>
            </a:r>
          </a:p>
          <a:p>
            <a:pPr marL="285750" indent="-285750">
              <a:buFont typeface="Arial"/>
              <a:buChar char="•"/>
            </a:pPr>
            <a:r>
              <a:rPr lang="en-US" dirty="0" smtClean="0"/>
              <a:t>Since </a:t>
            </a:r>
            <a:r>
              <a:rPr lang="en-US" dirty="0" smtClean="0"/>
              <a:t>1998 serving </a:t>
            </a:r>
            <a:r>
              <a:rPr lang="en-US" dirty="0" smtClean="0"/>
              <a:t>EMBL scientists </a:t>
            </a:r>
            <a:br>
              <a:rPr lang="en-US" dirty="0" smtClean="0"/>
            </a:br>
            <a:r>
              <a:rPr lang="en-US" dirty="0" smtClean="0"/>
              <a:t>and </a:t>
            </a:r>
            <a:r>
              <a:rPr lang="en-US" dirty="0" smtClean="0"/>
              <a:t>international visitors</a:t>
            </a:r>
            <a:endParaRPr lang="en-US" dirty="0"/>
          </a:p>
        </p:txBody>
      </p:sp>
      <p:pic>
        <p:nvPicPr>
          <p:cNvPr id="6" name="Picture 5"/>
          <p:cNvPicPr>
            <a:picLocks noChangeAspect="1"/>
          </p:cNvPicPr>
          <p:nvPr/>
        </p:nvPicPr>
        <p:blipFill>
          <a:blip r:embed="rId3"/>
          <a:stretch>
            <a:fillRect/>
          </a:stretch>
        </p:blipFill>
        <p:spPr>
          <a:xfrm>
            <a:off x="5943600" y="1600200"/>
            <a:ext cx="1443917" cy="1295400"/>
          </a:xfrm>
          <a:prstGeom prst="rect">
            <a:avLst/>
          </a:prstGeom>
        </p:spPr>
      </p:pic>
      <p:pic>
        <p:nvPicPr>
          <p:cNvPr id="7" name="Picture 6"/>
          <p:cNvPicPr>
            <a:picLocks noChangeAspect="1"/>
          </p:cNvPicPr>
          <p:nvPr/>
        </p:nvPicPr>
        <p:blipFill>
          <a:blip r:embed="rId4"/>
          <a:stretch>
            <a:fillRect/>
          </a:stretch>
        </p:blipFill>
        <p:spPr>
          <a:xfrm>
            <a:off x="7543800" y="1600200"/>
            <a:ext cx="1443917" cy="1295400"/>
          </a:xfrm>
          <a:prstGeom prst="rect">
            <a:avLst/>
          </a:prstGeom>
        </p:spPr>
      </p:pic>
      <p:pic>
        <p:nvPicPr>
          <p:cNvPr id="8" name="Picture 7"/>
          <p:cNvPicPr>
            <a:picLocks noChangeAspect="1"/>
          </p:cNvPicPr>
          <p:nvPr/>
        </p:nvPicPr>
        <p:blipFill>
          <a:blip r:embed="rId5"/>
          <a:stretch>
            <a:fillRect/>
          </a:stretch>
        </p:blipFill>
        <p:spPr>
          <a:xfrm>
            <a:off x="7543800" y="3733800"/>
            <a:ext cx="1443917" cy="1295400"/>
          </a:xfrm>
          <a:prstGeom prst="rect">
            <a:avLst/>
          </a:prstGeom>
        </p:spPr>
      </p:pic>
      <p:pic>
        <p:nvPicPr>
          <p:cNvPr id="9" name="Picture 8"/>
          <p:cNvPicPr>
            <a:picLocks noChangeAspect="1"/>
          </p:cNvPicPr>
          <p:nvPr/>
        </p:nvPicPr>
        <p:blipFill>
          <a:blip r:embed="rId6"/>
          <a:stretch>
            <a:fillRect/>
          </a:stretch>
        </p:blipFill>
        <p:spPr>
          <a:xfrm>
            <a:off x="5943600" y="2590800"/>
            <a:ext cx="1443917" cy="1295400"/>
          </a:xfrm>
          <a:prstGeom prst="rect">
            <a:avLst/>
          </a:prstGeom>
        </p:spPr>
      </p:pic>
      <p:pic>
        <p:nvPicPr>
          <p:cNvPr id="10" name="Picture 9"/>
          <p:cNvPicPr>
            <a:picLocks noChangeAspect="1"/>
          </p:cNvPicPr>
          <p:nvPr/>
        </p:nvPicPr>
        <p:blipFill>
          <a:blip r:embed="rId7"/>
          <a:stretch>
            <a:fillRect/>
          </a:stretch>
        </p:blipFill>
        <p:spPr>
          <a:xfrm>
            <a:off x="5943600" y="3733800"/>
            <a:ext cx="1443917" cy="1295400"/>
          </a:xfrm>
          <a:prstGeom prst="rect">
            <a:avLst/>
          </a:prstGeom>
        </p:spPr>
      </p:pic>
      <p:pic>
        <p:nvPicPr>
          <p:cNvPr id="11" name="Picture 10"/>
          <p:cNvPicPr>
            <a:picLocks noChangeAspect="1"/>
          </p:cNvPicPr>
          <p:nvPr/>
        </p:nvPicPr>
        <p:blipFill>
          <a:blip r:embed="rId8"/>
          <a:stretch>
            <a:fillRect/>
          </a:stretch>
        </p:blipFill>
        <p:spPr>
          <a:xfrm>
            <a:off x="7543800" y="4876800"/>
            <a:ext cx="1443917" cy="1295400"/>
          </a:xfrm>
          <a:prstGeom prst="rect">
            <a:avLst/>
          </a:prstGeom>
        </p:spPr>
      </p:pic>
      <p:sp>
        <p:nvSpPr>
          <p:cNvPr id="12" name="Rectangle 11"/>
          <p:cNvSpPr/>
          <p:nvPr/>
        </p:nvSpPr>
        <p:spPr>
          <a:xfrm>
            <a:off x="7543800" y="5029200"/>
            <a:ext cx="1447800" cy="914400"/>
          </a:xfrm>
          <a:prstGeom prst="rect">
            <a:avLst/>
          </a:prstGeom>
          <a:noFill/>
          <a:ln w="571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9"/>
          <a:stretch>
            <a:fillRect/>
          </a:stretch>
        </p:blipFill>
        <p:spPr>
          <a:xfrm>
            <a:off x="7315200" y="2667000"/>
            <a:ext cx="1689100" cy="1265195"/>
          </a:xfrm>
          <a:prstGeom prst="rect">
            <a:avLst/>
          </a:prstGeom>
        </p:spPr>
      </p:pic>
    </p:spTree>
    <p:extLst>
      <p:ext uri="{BB962C8B-B14F-4D97-AF65-F5344CB8AC3E}">
        <p14:creationId xmlns:p14="http://schemas.microsoft.com/office/powerpoint/2010/main" val="23676813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measure</a:t>
            </a:r>
            <a:endParaRPr lang="en-US" dirty="0"/>
          </a:p>
        </p:txBody>
      </p:sp>
      <p:sp>
        <p:nvSpPr>
          <p:cNvPr id="3" name="TextBox 2"/>
          <p:cNvSpPr txBox="1"/>
          <p:nvPr/>
        </p:nvSpPr>
        <p:spPr>
          <a:xfrm>
            <a:off x="3657600" y="2743200"/>
            <a:ext cx="1892506" cy="646331"/>
          </a:xfrm>
          <a:prstGeom prst="rect">
            <a:avLst/>
          </a:prstGeom>
          <a:noFill/>
        </p:spPr>
        <p:txBody>
          <a:bodyPr wrap="none" rtlCol="0">
            <a:spAutoFit/>
          </a:bodyPr>
          <a:lstStyle/>
          <a:p>
            <a:r>
              <a:rPr lang="en-US" dirty="0" smtClean="0"/>
              <a:t>Mean vs Sum</a:t>
            </a:r>
          </a:p>
          <a:p>
            <a:r>
              <a:rPr lang="en-US" dirty="0" smtClean="0"/>
              <a:t>Cell cycle example</a:t>
            </a:r>
            <a:endParaRPr lang="en-US" dirty="0"/>
          </a:p>
        </p:txBody>
      </p:sp>
    </p:spTree>
    <p:extLst>
      <p:ext uri="{BB962C8B-B14F-4D97-AF65-F5344CB8AC3E}">
        <p14:creationId xmlns:p14="http://schemas.microsoft.com/office/powerpoint/2010/main" val="392650326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Screens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90783149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measure</a:t>
            </a:r>
            <a:endParaRPr lang="en-US" dirty="0"/>
          </a:p>
        </p:txBody>
      </p:sp>
      <p:sp>
        <p:nvSpPr>
          <p:cNvPr id="3" name="TextBox 2"/>
          <p:cNvSpPr txBox="1"/>
          <p:nvPr/>
        </p:nvSpPr>
        <p:spPr>
          <a:xfrm>
            <a:off x="3657600" y="2743200"/>
            <a:ext cx="1892506" cy="646331"/>
          </a:xfrm>
          <a:prstGeom prst="rect">
            <a:avLst/>
          </a:prstGeom>
          <a:noFill/>
        </p:spPr>
        <p:txBody>
          <a:bodyPr wrap="none" rtlCol="0">
            <a:spAutoFit/>
          </a:bodyPr>
          <a:lstStyle/>
          <a:p>
            <a:r>
              <a:rPr lang="en-US" dirty="0" smtClean="0"/>
              <a:t>Mean vs Sum</a:t>
            </a:r>
          </a:p>
          <a:p>
            <a:r>
              <a:rPr lang="en-US" dirty="0" smtClean="0"/>
              <a:t>Cell cycle example</a:t>
            </a:r>
            <a:endParaRPr lang="en-US" dirty="0"/>
          </a:p>
        </p:txBody>
      </p:sp>
    </p:spTree>
    <p:extLst>
      <p:ext uri="{BB962C8B-B14F-4D97-AF65-F5344CB8AC3E}">
        <p14:creationId xmlns:p14="http://schemas.microsoft.com/office/powerpoint/2010/main" val="349897395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066800"/>
            <a:ext cx="8229600" cy="1143000"/>
          </a:xfrm>
        </p:spPr>
        <p:txBody>
          <a:bodyPr>
            <a:noAutofit/>
          </a:bodyPr>
          <a:lstStyle/>
          <a:p>
            <a:r>
              <a:rPr lang="en-US" sz="3200" dirty="0"/>
              <a:t>Intelligent Microscopy [Conrad et al.</a:t>
            </a:r>
            <a:r>
              <a:rPr lang="en-US" sz="3200" dirty="0" smtClean="0"/>
              <a:t>]</a:t>
            </a:r>
            <a:r>
              <a:rPr lang="en-US" sz="3200" dirty="0"/>
              <a:t/>
            </a:r>
            <a:br>
              <a:rPr lang="en-US" sz="3200" dirty="0"/>
            </a:br>
            <a:r>
              <a:rPr lang="en-US" sz="3200" dirty="0"/>
              <a:t>Adaptive </a:t>
            </a:r>
            <a:r>
              <a:rPr lang="en-US" sz="3200" dirty="0" smtClean="0"/>
              <a:t>Feedback Microscopy [Tischer et al.]</a:t>
            </a:r>
            <a:r>
              <a:rPr lang="en-US" sz="3200" dirty="0"/>
              <a:t/>
            </a:r>
            <a:br>
              <a:rPr lang="en-US" sz="3200" dirty="0"/>
            </a:br>
            <a:r>
              <a:rPr lang="en-US" sz="3200" dirty="0"/>
              <a:t>Smart Microscopy [</a:t>
            </a:r>
            <a:r>
              <a:rPr lang="en-US" sz="3200" dirty="0" err="1"/>
              <a:t>Huisken</a:t>
            </a:r>
            <a:r>
              <a:rPr lang="en-US" sz="3200" dirty="0"/>
              <a:t> et al.</a:t>
            </a:r>
            <a:r>
              <a:rPr lang="en-US" sz="3200" dirty="0" smtClean="0"/>
              <a:t>]</a:t>
            </a:r>
            <a:br>
              <a:rPr lang="en-US" sz="3200" dirty="0" smtClean="0"/>
            </a:br>
            <a:r>
              <a:rPr lang="en-US" sz="3200" dirty="0" smtClean="0"/>
              <a:t>Open </a:t>
            </a:r>
            <a:r>
              <a:rPr lang="en-US" sz="3200" dirty="0"/>
              <a:t>Application Development (OAD) [Zeiss]</a:t>
            </a:r>
            <a:br>
              <a:rPr lang="en-US" sz="3200" dirty="0"/>
            </a:br>
            <a:r>
              <a:rPr lang="en-US" sz="3200" dirty="0"/>
              <a:t/>
            </a:r>
            <a:br>
              <a:rPr lang="en-US" sz="3200" dirty="0"/>
            </a:br>
            <a:r>
              <a:rPr lang="en-US" sz="3200" dirty="0" smtClean="0"/>
              <a:t> </a:t>
            </a:r>
            <a:endParaRPr lang="en-US" sz="3200" dirty="0"/>
          </a:p>
        </p:txBody>
      </p:sp>
      <p:sp>
        <p:nvSpPr>
          <p:cNvPr id="11" name="TextBox 10"/>
          <p:cNvSpPr txBox="1"/>
          <p:nvPr/>
        </p:nvSpPr>
        <p:spPr>
          <a:xfrm>
            <a:off x="8763000" y="5486400"/>
            <a:ext cx="2787943" cy="923330"/>
          </a:xfrm>
          <a:prstGeom prst="rect">
            <a:avLst/>
          </a:prstGeom>
          <a:noFill/>
        </p:spPr>
        <p:txBody>
          <a:bodyPr wrap="none" rtlCol="0">
            <a:spAutoFit/>
          </a:bodyPr>
          <a:lstStyle/>
          <a:p>
            <a:r>
              <a:rPr lang="en-US" dirty="0" err="1" smtClean="0"/>
              <a:t>Todo</a:t>
            </a:r>
            <a:r>
              <a:rPr lang="en-US" dirty="0" smtClean="0"/>
              <a:t>: </a:t>
            </a:r>
          </a:p>
          <a:p>
            <a:pPr marL="285750" indent="-285750">
              <a:buFontTx/>
              <a:buChar char="-"/>
            </a:pPr>
            <a:r>
              <a:rPr lang="en-US" dirty="0" smtClean="0"/>
              <a:t>add references</a:t>
            </a:r>
          </a:p>
          <a:p>
            <a:pPr marL="285750" indent="-285750">
              <a:buFontTx/>
              <a:buChar char="-"/>
            </a:pPr>
            <a:r>
              <a:rPr lang="en-US" dirty="0" smtClean="0"/>
              <a:t>Look for more synonyms</a:t>
            </a:r>
          </a:p>
        </p:txBody>
      </p:sp>
      <p:cxnSp>
        <p:nvCxnSpPr>
          <p:cNvPr id="17" name="Straight Arrow Connector 16"/>
          <p:cNvCxnSpPr/>
          <p:nvPr/>
        </p:nvCxnSpPr>
        <p:spPr>
          <a:xfrm>
            <a:off x="3276600" y="2819400"/>
            <a:ext cx="24384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5029200" y="4114800"/>
            <a:ext cx="8382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flipV="1">
            <a:off x="2779661" y="3618131"/>
            <a:ext cx="496939" cy="10623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3"/>
          <a:stretch>
            <a:fillRect/>
          </a:stretch>
        </p:blipFill>
        <p:spPr>
          <a:xfrm>
            <a:off x="1981200" y="2286000"/>
            <a:ext cx="1168400" cy="1168400"/>
          </a:xfrm>
          <a:prstGeom prst="rect">
            <a:avLst/>
          </a:prstGeom>
        </p:spPr>
      </p:pic>
      <p:pic>
        <p:nvPicPr>
          <p:cNvPr id="28" name="Picture 27"/>
          <p:cNvPicPr>
            <a:picLocks noChangeAspect="1"/>
          </p:cNvPicPr>
          <p:nvPr/>
        </p:nvPicPr>
        <p:blipFill>
          <a:blip r:embed="rId4"/>
          <a:stretch>
            <a:fillRect/>
          </a:stretch>
        </p:blipFill>
        <p:spPr>
          <a:xfrm>
            <a:off x="3276600" y="4800600"/>
            <a:ext cx="1625600" cy="1625600"/>
          </a:xfrm>
          <a:prstGeom prst="rect">
            <a:avLst/>
          </a:prstGeom>
        </p:spPr>
      </p:pic>
      <p:pic>
        <p:nvPicPr>
          <p:cNvPr id="10" name="Picture 9"/>
          <p:cNvPicPr>
            <a:picLocks noChangeAspect="1"/>
          </p:cNvPicPr>
          <p:nvPr/>
        </p:nvPicPr>
        <p:blipFill>
          <a:blip r:embed="rId5"/>
          <a:stretch>
            <a:fillRect/>
          </a:stretch>
        </p:blipFill>
        <p:spPr>
          <a:xfrm>
            <a:off x="5791200" y="3124200"/>
            <a:ext cx="1016000" cy="1016000"/>
          </a:xfrm>
          <a:prstGeom prst="rect">
            <a:avLst/>
          </a:prstGeom>
        </p:spPr>
      </p:pic>
      <p:sp>
        <p:nvSpPr>
          <p:cNvPr id="3" name="TextBox 2"/>
          <p:cNvSpPr txBox="1"/>
          <p:nvPr/>
        </p:nvSpPr>
        <p:spPr>
          <a:xfrm>
            <a:off x="1676400" y="3810000"/>
            <a:ext cx="1267595" cy="923330"/>
          </a:xfrm>
          <a:prstGeom prst="rect">
            <a:avLst/>
          </a:prstGeom>
          <a:noFill/>
        </p:spPr>
        <p:txBody>
          <a:bodyPr wrap="none" rtlCol="0">
            <a:spAutoFit/>
          </a:bodyPr>
          <a:lstStyle/>
          <a:p>
            <a:r>
              <a:rPr lang="en-US" dirty="0" smtClean="0"/>
              <a:t>Sent new</a:t>
            </a:r>
            <a:br>
              <a:rPr lang="en-US" dirty="0" smtClean="0"/>
            </a:br>
            <a:r>
              <a:rPr lang="en-US" dirty="0" smtClean="0"/>
              <a:t>microscope</a:t>
            </a:r>
            <a:br>
              <a:rPr lang="en-US" dirty="0" smtClean="0"/>
            </a:br>
            <a:r>
              <a:rPr lang="en-US" dirty="0" smtClean="0"/>
              <a:t>settings</a:t>
            </a:r>
            <a:endParaRPr lang="en-US" dirty="0"/>
          </a:p>
        </p:txBody>
      </p:sp>
      <p:sp>
        <p:nvSpPr>
          <p:cNvPr id="12" name="TextBox 11"/>
          <p:cNvSpPr txBox="1"/>
          <p:nvPr/>
        </p:nvSpPr>
        <p:spPr>
          <a:xfrm>
            <a:off x="4953000" y="5029200"/>
            <a:ext cx="2044149" cy="923330"/>
          </a:xfrm>
          <a:prstGeom prst="rect">
            <a:avLst/>
          </a:prstGeom>
          <a:noFill/>
        </p:spPr>
        <p:txBody>
          <a:bodyPr wrap="none" rtlCol="0">
            <a:spAutoFit/>
          </a:bodyPr>
          <a:lstStyle/>
          <a:p>
            <a:r>
              <a:rPr lang="en-US" dirty="0" smtClean="0"/>
              <a:t>Analyze data to </a:t>
            </a:r>
            <a:br>
              <a:rPr lang="en-US" dirty="0" smtClean="0"/>
            </a:br>
            <a:r>
              <a:rPr lang="en-US" dirty="0" smtClean="0"/>
              <a:t>derive adapted</a:t>
            </a:r>
            <a:br>
              <a:rPr lang="en-US" dirty="0" smtClean="0"/>
            </a:br>
            <a:r>
              <a:rPr lang="en-US" dirty="0" smtClean="0"/>
              <a:t>microscope settings</a:t>
            </a:r>
            <a:endParaRPr lang="en-US" dirty="0"/>
          </a:p>
        </p:txBody>
      </p:sp>
    </p:spTree>
    <p:extLst>
      <p:ext uri="{BB962C8B-B14F-4D97-AF65-F5344CB8AC3E}">
        <p14:creationId xmlns:p14="http://schemas.microsoft.com/office/powerpoint/2010/main" val="116165941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1" descr="Image--S02--U01--V01--X02--Y01--Z01--T001--P01--C01"/>
          <p:cNvPicPr>
            <a:picLocks noChangeAspect="1" noChangeArrowheads="1"/>
          </p:cNvPicPr>
          <p:nvPr/>
        </p:nvPicPr>
        <p:blipFill>
          <a:blip r:embed="rId4"/>
          <a:srcRect/>
          <a:stretch>
            <a:fillRect/>
          </a:stretch>
        </p:blipFill>
        <p:spPr bwMode="auto">
          <a:xfrm>
            <a:off x="6934200" y="5029200"/>
            <a:ext cx="1063352" cy="1063351"/>
          </a:xfrm>
          <a:prstGeom prst="rect">
            <a:avLst/>
          </a:prstGeom>
          <a:noFill/>
          <a:ln w="9525">
            <a:noFill/>
            <a:miter lim="800000"/>
            <a:headEnd/>
            <a:tailEnd/>
          </a:ln>
        </p:spPr>
      </p:pic>
      <p:sp>
        <p:nvSpPr>
          <p:cNvPr id="2" name="Title 1"/>
          <p:cNvSpPr>
            <a:spLocks noGrp="1"/>
          </p:cNvSpPr>
          <p:nvPr>
            <p:ph type="title"/>
          </p:nvPr>
        </p:nvSpPr>
        <p:spPr/>
        <p:txBody>
          <a:bodyPr>
            <a:normAutofit fontScale="90000"/>
          </a:bodyPr>
          <a:lstStyle/>
          <a:p>
            <a:r>
              <a:rPr lang="en-US" dirty="0"/>
              <a:t>High-resolution </a:t>
            </a:r>
            <a:r>
              <a:rPr lang="en-US" dirty="0" smtClean="0"/>
              <a:t>Adaptive Feedback Time-lapse Imaging of Mitosis</a:t>
            </a:r>
            <a:endParaRPr lang="en-US" dirty="0"/>
          </a:p>
        </p:txBody>
      </p:sp>
      <p:sp>
        <p:nvSpPr>
          <p:cNvPr id="4" name="TextBox 3"/>
          <p:cNvSpPr txBox="1"/>
          <p:nvPr/>
        </p:nvSpPr>
        <p:spPr>
          <a:xfrm>
            <a:off x="2366798" y="1828800"/>
            <a:ext cx="3292676" cy="923330"/>
          </a:xfrm>
          <a:prstGeom prst="rect">
            <a:avLst/>
          </a:prstGeom>
          <a:noFill/>
        </p:spPr>
        <p:txBody>
          <a:bodyPr wrap="none" rtlCol="0">
            <a:spAutoFit/>
          </a:bodyPr>
          <a:lstStyle/>
          <a:p>
            <a:r>
              <a:rPr lang="en-US" dirty="0" smtClean="0"/>
              <a:t>- Move to next grid position.</a:t>
            </a:r>
            <a:r>
              <a:rPr lang="en-US" dirty="0"/>
              <a:t/>
            </a:r>
            <a:br>
              <a:rPr lang="en-US" dirty="0"/>
            </a:br>
            <a:r>
              <a:rPr lang="en-US" dirty="0" smtClean="0"/>
              <a:t>- Acquire low-zoom, single plane,</a:t>
            </a:r>
            <a:br>
              <a:rPr lang="en-US" dirty="0" smtClean="0"/>
            </a:br>
            <a:r>
              <a:rPr lang="en-US" dirty="0" smtClean="0"/>
              <a:t>single channel image</a:t>
            </a:r>
          </a:p>
        </p:txBody>
      </p:sp>
      <p:sp>
        <p:nvSpPr>
          <p:cNvPr id="6" name="TextBox 5"/>
          <p:cNvSpPr txBox="1"/>
          <p:nvPr/>
        </p:nvSpPr>
        <p:spPr>
          <a:xfrm>
            <a:off x="8534400" y="4724400"/>
            <a:ext cx="2685351" cy="923330"/>
          </a:xfrm>
          <a:prstGeom prst="rect">
            <a:avLst/>
          </a:prstGeom>
          <a:noFill/>
        </p:spPr>
        <p:txBody>
          <a:bodyPr wrap="none" rtlCol="0">
            <a:spAutoFit/>
          </a:bodyPr>
          <a:lstStyle/>
          <a:p>
            <a:r>
              <a:rPr lang="en-US" dirty="0" err="1" smtClean="0"/>
              <a:t>Todo</a:t>
            </a:r>
            <a:r>
              <a:rPr lang="en-US" dirty="0" smtClean="0"/>
              <a:t>:</a:t>
            </a:r>
          </a:p>
          <a:p>
            <a:pPr marL="285750" indent="-285750">
              <a:buFontTx/>
              <a:buChar char="-"/>
            </a:pPr>
            <a:r>
              <a:rPr lang="en-US" dirty="0" smtClean="0"/>
              <a:t>make images gray-scale</a:t>
            </a:r>
          </a:p>
          <a:p>
            <a:pPr marL="285750" indent="-285750">
              <a:buFontTx/>
              <a:buChar char="-"/>
            </a:pPr>
            <a:r>
              <a:rPr lang="en-US" dirty="0" smtClean="0"/>
              <a:t>Add microscope icon</a:t>
            </a:r>
          </a:p>
        </p:txBody>
      </p:sp>
      <p:sp>
        <p:nvSpPr>
          <p:cNvPr id="7" name="TextBox 6"/>
          <p:cNvSpPr txBox="1"/>
          <p:nvPr/>
        </p:nvSpPr>
        <p:spPr>
          <a:xfrm>
            <a:off x="6477000" y="6096000"/>
            <a:ext cx="2393128" cy="646331"/>
          </a:xfrm>
          <a:prstGeom prst="rect">
            <a:avLst/>
          </a:prstGeom>
          <a:noFill/>
        </p:spPr>
        <p:txBody>
          <a:bodyPr wrap="none" rtlCol="0">
            <a:spAutoFit/>
          </a:bodyPr>
          <a:lstStyle/>
          <a:p>
            <a:r>
              <a:rPr lang="en-US" dirty="0" smtClean="0"/>
              <a:t>Automated analysis:</a:t>
            </a:r>
          </a:p>
          <a:p>
            <a:r>
              <a:rPr lang="en-US" dirty="0"/>
              <a:t>M</a:t>
            </a:r>
            <a:r>
              <a:rPr lang="en-US" dirty="0" smtClean="0"/>
              <a:t>itotic cell coordinates</a:t>
            </a:r>
            <a:endParaRPr lang="en-US" dirty="0"/>
          </a:p>
        </p:txBody>
      </p:sp>
      <p:cxnSp>
        <p:nvCxnSpPr>
          <p:cNvPr id="8" name="Straight Arrow Connector 7"/>
          <p:cNvCxnSpPr>
            <a:stCxn id="22" idx="3"/>
            <a:endCxn id="3" idx="1"/>
          </p:cNvCxnSpPr>
          <p:nvPr/>
        </p:nvCxnSpPr>
        <p:spPr>
          <a:xfrm>
            <a:off x="4368800" y="3022600"/>
            <a:ext cx="1498600" cy="2667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3" idx="2"/>
            <a:endCxn id="24" idx="0"/>
          </p:cNvCxnSpPr>
          <p:nvPr/>
        </p:nvCxnSpPr>
        <p:spPr>
          <a:xfrm>
            <a:off x="6184900" y="3606800"/>
            <a:ext cx="76200" cy="889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24" idx="1"/>
            <a:endCxn id="23" idx="3"/>
          </p:cNvCxnSpPr>
          <p:nvPr/>
        </p:nvCxnSpPr>
        <p:spPr>
          <a:xfrm flipH="1">
            <a:off x="4368800" y="4813300"/>
            <a:ext cx="1574800" cy="1905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5" name="Picture 21" descr="Image--S02--U01--V01--X02--Y01--Z01--T001--P01--C01"/>
          <p:cNvPicPr>
            <a:picLocks noChangeAspect="1" noChangeArrowheads="1"/>
          </p:cNvPicPr>
          <p:nvPr/>
        </p:nvPicPr>
        <p:blipFill>
          <a:blip r:embed="rId4"/>
          <a:srcRect/>
          <a:stretch>
            <a:fillRect/>
          </a:stretch>
        </p:blipFill>
        <p:spPr bwMode="auto">
          <a:xfrm>
            <a:off x="7010400" y="2895600"/>
            <a:ext cx="1063352" cy="1063351"/>
          </a:xfrm>
          <a:prstGeom prst="rect">
            <a:avLst/>
          </a:prstGeom>
          <a:noFill/>
          <a:ln w="9525">
            <a:noFill/>
            <a:miter lim="800000"/>
            <a:headEnd/>
            <a:tailEnd/>
          </a:ln>
        </p:spPr>
      </p:pic>
      <p:cxnSp>
        <p:nvCxnSpPr>
          <p:cNvPr id="16" name="Straight Arrow Connector 15"/>
          <p:cNvCxnSpPr/>
          <p:nvPr/>
        </p:nvCxnSpPr>
        <p:spPr bwMode="auto">
          <a:xfrm flipH="1" flipV="1">
            <a:off x="7315200" y="5257800"/>
            <a:ext cx="228600" cy="152400"/>
          </a:xfrm>
          <a:prstGeom prst="straightConnector1">
            <a:avLst/>
          </a:prstGeom>
          <a:solidFill>
            <a:schemeClr val="accent1"/>
          </a:solidFill>
          <a:ln w="28575" cap="flat" cmpd="sng" algn="ctr">
            <a:solidFill>
              <a:srgbClr val="72AD46"/>
            </a:solidFill>
            <a:prstDash val="solid"/>
            <a:round/>
            <a:headEnd type="none" w="med" len="med"/>
            <a:tailEnd type="arrow"/>
          </a:ln>
          <a:effectLst/>
        </p:spPr>
      </p:cxnSp>
      <p:sp>
        <p:nvSpPr>
          <p:cNvPr id="30" name="TextBox 29"/>
          <p:cNvSpPr txBox="1"/>
          <p:nvPr/>
        </p:nvSpPr>
        <p:spPr>
          <a:xfrm>
            <a:off x="7250411" y="5373469"/>
            <a:ext cx="750589" cy="646331"/>
          </a:xfrm>
          <a:prstGeom prst="rect">
            <a:avLst/>
          </a:prstGeom>
          <a:noFill/>
        </p:spPr>
        <p:txBody>
          <a:bodyPr wrap="none" rtlCol="0">
            <a:spAutoFit/>
          </a:bodyPr>
          <a:lstStyle/>
          <a:p>
            <a:r>
              <a:rPr lang="en-US" dirty="0">
                <a:solidFill>
                  <a:schemeClr val="accent3"/>
                </a:solidFill>
              </a:rPr>
              <a:t>x</a:t>
            </a:r>
            <a:r>
              <a:rPr lang="en-US" dirty="0" smtClean="0">
                <a:solidFill>
                  <a:schemeClr val="accent3"/>
                </a:solidFill>
              </a:rPr>
              <a:t>=150</a:t>
            </a:r>
            <a:br>
              <a:rPr lang="en-US" dirty="0" smtClean="0">
                <a:solidFill>
                  <a:schemeClr val="accent3"/>
                </a:solidFill>
              </a:rPr>
            </a:br>
            <a:r>
              <a:rPr lang="en-US" dirty="0" smtClean="0">
                <a:solidFill>
                  <a:schemeClr val="accent3"/>
                </a:solidFill>
              </a:rPr>
              <a:t>y=80</a:t>
            </a:r>
            <a:endParaRPr lang="en-US" dirty="0">
              <a:solidFill>
                <a:schemeClr val="accent3"/>
              </a:solidFill>
            </a:endParaRPr>
          </a:p>
        </p:txBody>
      </p:sp>
      <p:sp>
        <p:nvSpPr>
          <p:cNvPr id="33" name="TextBox 32"/>
          <p:cNvSpPr txBox="1"/>
          <p:nvPr/>
        </p:nvSpPr>
        <p:spPr>
          <a:xfrm>
            <a:off x="2133600" y="5334000"/>
            <a:ext cx="3303383" cy="1200329"/>
          </a:xfrm>
          <a:prstGeom prst="rect">
            <a:avLst/>
          </a:prstGeom>
          <a:noFill/>
        </p:spPr>
        <p:txBody>
          <a:bodyPr wrap="none" rtlCol="0">
            <a:spAutoFit/>
          </a:bodyPr>
          <a:lstStyle/>
          <a:p>
            <a:r>
              <a:rPr lang="en-US" dirty="0" smtClean="0"/>
              <a:t>Microscope:</a:t>
            </a:r>
          </a:p>
          <a:p>
            <a:r>
              <a:rPr lang="en-US" dirty="0" smtClean="0"/>
              <a:t>- Move to </a:t>
            </a:r>
            <a:r>
              <a:rPr lang="en-US" dirty="0" err="1" smtClean="0"/>
              <a:t>x,y</a:t>
            </a:r>
            <a:r>
              <a:rPr lang="en-US" dirty="0" smtClean="0"/>
              <a:t/>
            </a:r>
            <a:br>
              <a:rPr lang="en-US" dirty="0" smtClean="0"/>
            </a:br>
            <a:r>
              <a:rPr lang="en-US" dirty="0" smtClean="0"/>
              <a:t>- Acquire high-zoom, multi plane,</a:t>
            </a:r>
            <a:br>
              <a:rPr lang="en-US" dirty="0" smtClean="0"/>
            </a:br>
            <a:r>
              <a:rPr lang="en-US" dirty="0" smtClean="0"/>
              <a:t>dual color, time lapse data</a:t>
            </a:r>
          </a:p>
        </p:txBody>
      </p:sp>
      <p:pic>
        <p:nvPicPr>
          <p:cNvPr id="34" name="Micropilot_Metaphase_Movie.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85800" y="3517032"/>
            <a:ext cx="1512168" cy="1512168"/>
          </a:xfrm>
          <a:prstGeom prst="rect">
            <a:avLst/>
          </a:prstGeom>
        </p:spPr>
      </p:pic>
      <p:sp>
        <p:nvSpPr>
          <p:cNvPr id="38" name="TextBox 37"/>
          <p:cNvSpPr txBox="1"/>
          <p:nvPr/>
        </p:nvSpPr>
        <p:spPr>
          <a:xfrm>
            <a:off x="4953000" y="4876800"/>
            <a:ext cx="498905" cy="369332"/>
          </a:xfrm>
          <a:prstGeom prst="rect">
            <a:avLst/>
          </a:prstGeom>
          <a:noFill/>
        </p:spPr>
        <p:txBody>
          <a:bodyPr wrap="none" rtlCol="0">
            <a:spAutoFit/>
          </a:bodyPr>
          <a:lstStyle/>
          <a:p>
            <a:r>
              <a:rPr lang="en-US" dirty="0" smtClean="0"/>
              <a:t>x, y</a:t>
            </a:r>
            <a:endParaRPr lang="en-US" dirty="0"/>
          </a:p>
        </p:txBody>
      </p:sp>
      <p:cxnSp>
        <p:nvCxnSpPr>
          <p:cNvPr id="39" name="Straight Arrow Connector 38"/>
          <p:cNvCxnSpPr>
            <a:stCxn id="23" idx="1"/>
            <a:endCxn id="27" idx="3"/>
          </p:cNvCxnSpPr>
          <p:nvPr/>
        </p:nvCxnSpPr>
        <p:spPr>
          <a:xfrm flipH="1" flipV="1">
            <a:off x="3302000" y="4965700"/>
            <a:ext cx="355600" cy="38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23" idx="0"/>
            <a:endCxn id="22" idx="2"/>
          </p:cNvCxnSpPr>
          <p:nvPr/>
        </p:nvCxnSpPr>
        <p:spPr>
          <a:xfrm flipV="1">
            <a:off x="4013200" y="3378200"/>
            <a:ext cx="0" cy="1270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2" name="Picture 21"/>
          <p:cNvPicPr>
            <a:picLocks noChangeAspect="1"/>
          </p:cNvPicPr>
          <p:nvPr/>
        </p:nvPicPr>
        <p:blipFill>
          <a:blip r:embed="rId6"/>
          <a:stretch>
            <a:fillRect/>
          </a:stretch>
        </p:blipFill>
        <p:spPr>
          <a:xfrm>
            <a:off x="3657600" y="2667000"/>
            <a:ext cx="711200" cy="711200"/>
          </a:xfrm>
          <a:prstGeom prst="rect">
            <a:avLst/>
          </a:prstGeom>
        </p:spPr>
      </p:pic>
      <p:pic>
        <p:nvPicPr>
          <p:cNvPr id="23" name="Picture 22"/>
          <p:cNvPicPr>
            <a:picLocks noChangeAspect="1"/>
          </p:cNvPicPr>
          <p:nvPr/>
        </p:nvPicPr>
        <p:blipFill>
          <a:blip r:embed="rId6"/>
          <a:stretch>
            <a:fillRect/>
          </a:stretch>
        </p:blipFill>
        <p:spPr>
          <a:xfrm>
            <a:off x="3657600" y="4648200"/>
            <a:ext cx="711200" cy="711200"/>
          </a:xfrm>
          <a:prstGeom prst="rect">
            <a:avLst/>
          </a:prstGeom>
        </p:spPr>
      </p:pic>
      <p:pic>
        <p:nvPicPr>
          <p:cNvPr id="24" name="Picture 23"/>
          <p:cNvPicPr>
            <a:picLocks noChangeAspect="1"/>
          </p:cNvPicPr>
          <p:nvPr/>
        </p:nvPicPr>
        <p:blipFill>
          <a:blip r:embed="rId7"/>
          <a:stretch>
            <a:fillRect/>
          </a:stretch>
        </p:blipFill>
        <p:spPr>
          <a:xfrm>
            <a:off x="5943600" y="4495800"/>
            <a:ext cx="635000" cy="635000"/>
          </a:xfrm>
          <a:prstGeom prst="rect">
            <a:avLst/>
          </a:prstGeom>
        </p:spPr>
      </p:pic>
      <p:pic>
        <p:nvPicPr>
          <p:cNvPr id="3" name="Picture 2"/>
          <p:cNvPicPr>
            <a:picLocks noChangeAspect="1"/>
          </p:cNvPicPr>
          <p:nvPr/>
        </p:nvPicPr>
        <p:blipFill>
          <a:blip r:embed="rId8"/>
          <a:stretch>
            <a:fillRect/>
          </a:stretch>
        </p:blipFill>
        <p:spPr>
          <a:xfrm>
            <a:off x="5867400" y="2971800"/>
            <a:ext cx="635000" cy="635000"/>
          </a:xfrm>
          <a:prstGeom prst="rect">
            <a:avLst/>
          </a:prstGeom>
        </p:spPr>
      </p:pic>
      <p:pic>
        <p:nvPicPr>
          <p:cNvPr id="27" name="Picture 26"/>
          <p:cNvPicPr>
            <a:picLocks noChangeAspect="1"/>
          </p:cNvPicPr>
          <p:nvPr/>
        </p:nvPicPr>
        <p:blipFill>
          <a:blip r:embed="rId8"/>
          <a:stretch>
            <a:fillRect/>
          </a:stretch>
        </p:blipFill>
        <p:spPr>
          <a:xfrm>
            <a:off x="2667000" y="4648200"/>
            <a:ext cx="635000" cy="635000"/>
          </a:xfrm>
          <a:prstGeom prst="rect">
            <a:avLst/>
          </a:prstGeom>
        </p:spPr>
      </p:pic>
    </p:spTree>
    <p:extLst>
      <p:ext uri="{BB962C8B-B14F-4D97-AF65-F5344CB8AC3E}">
        <p14:creationId xmlns:p14="http://schemas.microsoft.com/office/powerpoint/2010/main" val="2348152304"/>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4"/>
                                        </p:tgtEl>
                                      </p:cBhvr>
                                    </p:cmd>
                                  </p:childTnLst>
                                </p:cTn>
                              </p:par>
                            </p:childTnLst>
                          </p:cTn>
                        </p:par>
                      </p:childTnLst>
                    </p:cTn>
                  </p:par>
                </p:childTnLst>
              </p:cTn>
              <p:nextCondLst>
                <p:cond evt="onClick" delay="0">
                  <p:tgtEl>
                    <p:spTgt spid="34"/>
                  </p:tgtEl>
                </p:cond>
              </p:nextCondLst>
            </p:seq>
            <p:video>
              <p:cMediaNode vol="80000">
                <p:cTn id="7" fill="hold" display="0">
                  <p:stCondLst>
                    <p:cond delay="indefinite"/>
                  </p:stCondLst>
                </p:cTn>
                <p:tgtEl>
                  <p:spTgt spid="34"/>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9469"/>
            <a:ext cx="8229600" cy="1143000"/>
          </a:xfrm>
        </p:spPr>
        <p:txBody>
          <a:bodyPr>
            <a:noAutofit/>
          </a:bodyPr>
          <a:lstStyle/>
          <a:p>
            <a:r>
              <a:rPr lang="en-US" sz="3200" dirty="0"/>
              <a:t/>
            </a:r>
            <a:br>
              <a:rPr lang="en-US" sz="3200" dirty="0"/>
            </a:br>
            <a:r>
              <a:rPr lang="en-US" sz="3200" dirty="0" smtClean="0"/>
              <a:t> </a:t>
            </a:r>
            <a:endParaRPr lang="en-US" sz="3200" dirty="0"/>
          </a:p>
        </p:txBody>
      </p:sp>
      <p:sp>
        <p:nvSpPr>
          <p:cNvPr id="11" name="TextBox 10"/>
          <p:cNvSpPr txBox="1"/>
          <p:nvPr/>
        </p:nvSpPr>
        <p:spPr>
          <a:xfrm>
            <a:off x="8763000" y="5486400"/>
            <a:ext cx="2787943" cy="923330"/>
          </a:xfrm>
          <a:prstGeom prst="rect">
            <a:avLst/>
          </a:prstGeom>
          <a:noFill/>
        </p:spPr>
        <p:txBody>
          <a:bodyPr wrap="none" rtlCol="0">
            <a:spAutoFit/>
          </a:bodyPr>
          <a:lstStyle/>
          <a:p>
            <a:r>
              <a:rPr lang="en-US" dirty="0" err="1" smtClean="0"/>
              <a:t>Todo</a:t>
            </a:r>
            <a:r>
              <a:rPr lang="en-US" dirty="0" smtClean="0"/>
              <a:t>: </a:t>
            </a:r>
          </a:p>
          <a:p>
            <a:pPr marL="285750" indent="-285750">
              <a:buFontTx/>
              <a:buChar char="-"/>
            </a:pPr>
            <a:r>
              <a:rPr lang="en-US" dirty="0" smtClean="0"/>
              <a:t>add references</a:t>
            </a:r>
          </a:p>
          <a:p>
            <a:pPr marL="285750" indent="-285750">
              <a:buFontTx/>
              <a:buChar char="-"/>
            </a:pPr>
            <a:r>
              <a:rPr lang="en-US" dirty="0" smtClean="0"/>
              <a:t>Look for more synonyms</a:t>
            </a:r>
          </a:p>
        </p:txBody>
      </p:sp>
      <p:cxnSp>
        <p:nvCxnSpPr>
          <p:cNvPr id="17" name="Straight Arrow Connector 16"/>
          <p:cNvCxnSpPr/>
          <p:nvPr/>
        </p:nvCxnSpPr>
        <p:spPr>
          <a:xfrm flipH="1">
            <a:off x="3810000" y="3657600"/>
            <a:ext cx="1524000" cy="1143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3"/>
          <a:stretch>
            <a:fillRect/>
          </a:stretch>
        </p:blipFill>
        <p:spPr>
          <a:xfrm>
            <a:off x="1752600" y="838200"/>
            <a:ext cx="1168400" cy="1168400"/>
          </a:xfrm>
          <a:prstGeom prst="rect">
            <a:avLst/>
          </a:prstGeom>
        </p:spPr>
      </p:pic>
      <p:pic>
        <p:nvPicPr>
          <p:cNvPr id="28" name="Picture 27"/>
          <p:cNvPicPr>
            <a:picLocks noChangeAspect="1"/>
          </p:cNvPicPr>
          <p:nvPr/>
        </p:nvPicPr>
        <p:blipFill>
          <a:blip r:embed="rId4"/>
          <a:stretch>
            <a:fillRect/>
          </a:stretch>
        </p:blipFill>
        <p:spPr>
          <a:xfrm>
            <a:off x="1828800" y="4114800"/>
            <a:ext cx="1397000" cy="1397000"/>
          </a:xfrm>
          <a:prstGeom prst="rect">
            <a:avLst/>
          </a:prstGeom>
        </p:spPr>
      </p:pic>
      <p:pic>
        <p:nvPicPr>
          <p:cNvPr id="10" name="Picture 9"/>
          <p:cNvPicPr>
            <a:picLocks noChangeAspect="1"/>
          </p:cNvPicPr>
          <p:nvPr/>
        </p:nvPicPr>
        <p:blipFill>
          <a:blip r:embed="rId5"/>
          <a:stretch>
            <a:fillRect/>
          </a:stretch>
        </p:blipFill>
        <p:spPr>
          <a:xfrm>
            <a:off x="5334000" y="2590800"/>
            <a:ext cx="1244600" cy="1244600"/>
          </a:xfrm>
          <a:prstGeom prst="rect">
            <a:avLst/>
          </a:prstGeom>
        </p:spPr>
      </p:pic>
      <p:sp>
        <p:nvSpPr>
          <p:cNvPr id="14" name="TextBox 13"/>
          <p:cNvSpPr txBox="1"/>
          <p:nvPr/>
        </p:nvSpPr>
        <p:spPr>
          <a:xfrm>
            <a:off x="-8835" y="381000"/>
            <a:ext cx="1952315" cy="646331"/>
          </a:xfrm>
          <a:prstGeom prst="rect">
            <a:avLst/>
          </a:prstGeom>
          <a:noFill/>
        </p:spPr>
        <p:txBody>
          <a:bodyPr wrap="none" rtlCol="0">
            <a:spAutoFit/>
          </a:bodyPr>
          <a:lstStyle/>
          <a:p>
            <a:r>
              <a:rPr lang="en-US" dirty="0" smtClean="0"/>
              <a:t>ZEN Black</a:t>
            </a:r>
          </a:p>
          <a:p>
            <a:r>
              <a:rPr lang="en-US" dirty="0" smtClean="0"/>
              <a:t>Logo, LSM510 logo</a:t>
            </a:r>
          </a:p>
        </p:txBody>
      </p:sp>
      <p:sp>
        <p:nvSpPr>
          <p:cNvPr id="15" name="Rectangle 14"/>
          <p:cNvSpPr/>
          <p:nvPr/>
        </p:nvSpPr>
        <p:spPr>
          <a:xfrm>
            <a:off x="2438400" y="6400800"/>
            <a:ext cx="8138830" cy="646331"/>
          </a:xfrm>
          <a:prstGeom prst="rect">
            <a:avLst/>
          </a:prstGeom>
        </p:spPr>
        <p:txBody>
          <a:bodyPr wrap="square">
            <a:spAutoFit/>
          </a:bodyPr>
          <a:lstStyle/>
          <a:p>
            <a:r>
              <a:rPr lang="en-US" dirty="0" smtClean="0"/>
              <a:t>(1) </a:t>
            </a:r>
            <a:r>
              <a:rPr lang="en-US" dirty="0" err="1" smtClean="0"/>
              <a:t>Rabut</a:t>
            </a:r>
            <a:r>
              <a:rPr lang="en-US" dirty="0" smtClean="0"/>
              <a:t> </a:t>
            </a:r>
            <a:r>
              <a:rPr lang="en-US" dirty="0"/>
              <a:t>and </a:t>
            </a:r>
            <a:r>
              <a:rPr lang="en-US" dirty="0" err="1"/>
              <a:t>Ellenberg</a:t>
            </a:r>
            <a:r>
              <a:rPr lang="en-US" dirty="0"/>
              <a:t>, Automatic real-time three-dimensional cell tracking by fluorescence </a:t>
            </a:r>
            <a:r>
              <a:rPr lang="en-US" dirty="0" smtClean="0"/>
              <a:t>microscopy. J</a:t>
            </a:r>
            <a:r>
              <a:rPr lang="en-US" dirty="0"/>
              <a:t>. Microscopy, </a:t>
            </a:r>
            <a:r>
              <a:rPr lang="en-US" b="1" dirty="0" smtClean="0"/>
              <a:t>2004</a:t>
            </a:r>
            <a:endParaRPr lang="en-US" b="1" dirty="0"/>
          </a:p>
        </p:txBody>
      </p:sp>
      <p:pic>
        <p:nvPicPr>
          <p:cNvPr id="5" name="Picture 4"/>
          <p:cNvPicPr>
            <a:picLocks noChangeAspect="1"/>
          </p:cNvPicPr>
          <p:nvPr/>
        </p:nvPicPr>
        <p:blipFill>
          <a:blip r:embed="rId6"/>
          <a:stretch>
            <a:fillRect/>
          </a:stretch>
        </p:blipFill>
        <p:spPr>
          <a:xfrm>
            <a:off x="20983" y="4343400"/>
            <a:ext cx="1653209" cy="516628"/>
          </a:xfrm>
          <a:prstGeom prst="rect">
            <a:avLst/>
          </a:prstGeom>
        </p:spPr>
      </p:pic>
      <p:pic>
        <p:nvPicPr>
          <p:cNvPr id="6" name="Picture 5"/>
          <p:cNvPicPr>
            <a:picLocks noChangeAspect="1"/>
          </p:cNvPicPr>
          <p:nvPr/>
        </p:nvPicPr>
        <p:blipFill>
          <a:blip r:embed="rId7"/>
          <a:stretch>
            <a:fillRect/>
          </a:stretch>
        </p:blipFill>
        <p:spPr>
          <a:xfrm>
            <a:off x="228600" y="4800600"/>
            <a:ext cx="1524000" cy="581583"/>
          </a:xfrm>
          <a:prstGeom prst="rect">
            <a:avLst/>
          </a:prstGeom>
        </p:spPr>
      </p:pic>
      <p:pic>
        <p:nvPicPr>
          <p:cNvPr id="7" name="Picture 6"/>
          <p:cNvPicPr>
            <a:picLocks noChangeAspect="1"/>
          </p:cNvPicPr>
          <p:nvPr/>
        </p:nvPicPr>
        <p:blipFill>
          <a:blip r:embed="rId8"/>
          <a:stretch>
            <a:fillRect/>
          </a:stretch>
        </p:blipFill>
        <p:spPr>
          <a:xfrm>
            <a:off x="457200" y="5410200"/>
            <a:ext cx="1358900" cy="494478"/>
          </a:xfrm>
          <a:prstGeom prst="rect">
            <a:avLst/>
          </a:prstGeom>
        </p:spPr>
      </p:pic>
      <p:pic>
        <p:nvPicPr>
          <p:cNvPr id="8" name="Picture 7"/>
          <p:cNvPicPr>
            <a:picLocks noChangeAspect="1"/>
          </p:cNvPicPr>
          <p:nvPr/>
        </p:nvPicPr>
        <p:blipFill>
          <a:blip r:embed="rId9"/>
          <a:stretch>
            <a:fillRect/>
          </a:stretch>
        </p:blipFill>
        <p:spPr>
          <a:xfrm>
            <a:off x="3048000" y="1192699"/>
            <a:ext cx="1968500" cy="744254"/>
          </a:xfrm>
          <a:prstGeom prst="rect">
            <a:avLst/>
          </a:prstGeom>
        </p:spPr>
      </p:pic>
      <p:cxnSp>
        <p:nvCxnSpPr>
          <p:cNvPr id="25" name="Straight Arrow Connector 24"/>
          <p:cNvCxnSpPr/>
          <p:nvPr/>
        </p:nvCxnSpPr>
        <p:spPr>
          <a:xfrm>
            <a:off x="4419600" y="1905000"/>
            <a:ext cx="11430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endCxn id="8" idx="2"/>
          </p:cNvCxnSpPr>
          <p:nvPr/>
        </p:nvCxnSpPr>
        <p:spPr>
          <a:xfrm flipV="1">
            <a:off x="2819400" y="1936953"/>
            <a:ext cx="1212850" cy="17968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550130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9469"/>
            <a:ext cx="8229600" cy="1143000"/>
          </a:xfrm>
        </p:spPr>
        <p:txBody>
          <a:bodyPr>
            <a:noAutofit/>
          </a:bodyPr>
          <a:lstStyle/>
          <a:p>
            <a:r>
              <a:rPr lang="en-US" sz="3200" dirty="0"/>
              <a:t/>
            </a:r>
            <a:br>
              <a:rPr lang="en-US" sz="3200" dirty="0"/>
            </a:br>
            <a:r>
              <a:rPr lang="en-US" sz="3200" dirty="0" smtClean="0"/>
              <a:t> </a:t>
            </a:r>
            <a:endParaRPr lang="en-US" sz="3200" dirty="0"/>
          </a:p>
        </p:txBody>
      </p:sp>
      <p:sp>
        <p:nvSpPr>
          <p:cNvPr id="11" name="TextBox 10"/>
          <p:cNvSpPr txBox="1"/>
          <p:nvPr/>
        </p:nvSpPr>
        <p:spPr>
          <a:xfrm>
            <a:off x="8763000" y="5486400"/>
            <a:ext cx="2787943" cy="923330"/>
          </a:xfrm>
          <a:prstGeom prst="rect">
            <a:avLst/>
          </a:prstGeom>
          <a:noFill/>
        </p:spPr>
        <p:txBody>
          <a:bodyPr wrap="none" rtlCol="0">
            <a:spAutoFit/>
          </a:bodyPr>
          <a:lstStyle/>
          <a:p>
            <a:r>
              <a:rPr lang="en-US" dirty="0" err="1" smtClean="0"/>
              <a:t>Todo</a:t>
            </a:r>
            <a:r>
              <a:rPr lang="en-US" dirty="0" smtClean="0"/>
              <a:t>: </a:t>
            </a:r>
          </a:p>
          <a:p>
            <a:pPr marL="285750" indent="-285750">
              <a:buFontTx/>
              <a:buChar char="-"/>
            </a:pPr>
            <a:r>
              <a:rPr lang="en-US" dirty="0" smtClean="0"/>
              <a:t>add references</a:t>
            </a:r>
          </a:p>
          <a:p>
            <a:pPr marL="285750" indent="-285750">
              <a:buFontTx/>
              <a:buChar char="-"/>
            </a:pPr>
            <a:r>
              <a:rPr lang="en-US" dirty="0" smtClean="0"/>
              <a:t>Look for more synonyms</a:t>
            </a:r>
          </a:p>
        </p:txBody>
      </p:sp>
      <p:cxnSp>
        <p:nvCxnSpPr>
          <p:cNvPr id="17" name="Straight Arrow Connector 16"/>
          <p:cNvCxnSpPr/>
          <p:nvPr/>
        </p:nvCxnSpPr>
        <p:spPr>
          <a:xfrm flipH="1">
            <a:off x="3810000" y="3657600"/>
            <a:ext cx="1524000" cy="1143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3"/>
          <a:stretch>
            <a:fillRect/>
          </a:stretch>
        </p:blipFill>
        <p:spPr>
          <a:xfrm>
            <a:off x="1752600" y="838200"/>
            <a:ext cx="1168400" cy="1168400"/>
          </a:xfrm>
          <a:prstGeom prst="rect">
            <a:avLst/>
          </a:prstGeom>
        </p:spPr>
      </p:pic>
      <p:pic>
        <p:nvPicPr>
          <p:cNvPr id="28" name="Picture 27"/>
          <p:cNvPicPr>
            <a:picLocks noChangeAspect="1"/>
          </p:cNvPicPr>
          <p:nvPr/>
        </p:nvPicPr>
        <p:blipFill>
          <a:blip r:embed="rId4"/>
          <a:stretch>
            <a:fillRect/>
          </a:stretch>
        </p:blipFill>
        <p:spPr>
          <a:xfrm>
            <a:off x="1828800" y="4114800"/>
            <a:ext cx="1397000" cy="1397000"/>
          </a:xfrm>
          <a:prstGeom prst="rect">
            <a:avLst/>
          </a:prstGeom>
        </p:spPr>
      </p:pic>
      <p:pic>
        <p:nvPicPr>
          <p:cNvPr id="10" name="Picture 9"/>
          <p:cNvPicPr>
            <a:picLocks noChangeAspect="1"/>
          </p:cNvPicPr>
          <p:nvPr/>
        </p:nvPicPr>
        <p:blipFill>
          <a:blip r:embed="rId5"/>
          <a:stretch>
            <a:fillRect/>
          </a:stretch>
        </p:blipFill>
        <p:spPr>
          <a:xfrm>
            <a:off x="5334000" y="2590800"/>
            <a:ext cx="1244600" cy="1244600"/>
          </a:xfrm>
          <a:prstGeom prst="rect">
            <a:avLst/>
          </a:prstGeom>
        </p:spPr>
      </p:pic>
      <p:sp>
        <p:nvSpPr>
          <p:cNvPr id="14" name="TextBox 13"/>
          <p:cNvSpPr txBox="1"/>
          <p:nvPr/>
        </p:nvSpPr>
        <p:spPr>
          <a:xfrm>
            <a:off x="609600" y="685800"/>
            <a:ext cx="1021321" cy="369332"/>
          </a:xfrm>
          <a:prstGeom prst="rect">
            <a:avLst/>
          </a:prstGeom>
          <a:noFill/>
        </p:spPr>
        <p:txBody>
          <a:bodyPr wrap="none" rtlCol="0">
            <a:spAutoFit/>
          </a:bodyPr>
          <a:lstStyle/>
          <a:p>
            <a:r>
              <a:rPr lang="en-US" dirty="0" smtClean="0"/>
              <a:t>ZEN Blue</a:t>
            </a:r>
          </a:p>
        </p:txBody>
      </p:sp>
      <p:sp>
        <p:nvSpPr>
          <p:cNvPr id="15" name="Rectangle 14"/>
          <p:cNvSpPr/>
          <p:nvPr/>
        </p:nvSpPr>
        <p:spPr>
          <a:xfrm>
            <a:off x="2438400" y="6400800"/>
            <a:ext cx="8138830" cy="646331"/>
          </a:xfrm>
          <a:prstGeom prst="rect">
            <a:avLst/>
          </a:prstGeom>
        </p:spPr>
        <p:txBody>
          <a:bodyPr wrap="square">
            <a:spAutoFit/>
          </a:bodyPr>
          <a:lstStyle/>
          <a:p>
            <a:r>
              <a:rPr lang="en-US" dirty="0" smtClean="0"/>
              <a:t>(1) </a:t>
            </a:r>
            <a:r>
              <a:rPr lang="en-US" dirty="0" err="1" smtClean="0"/>
              <a:t>Rabut</a:t>
            </a:r>
            <a:r>
              <a:rPr lang="en-US" dirty="0" smtClean="0"/>
              <a:t> </a:t>
            </a:r>
            <a:r>
              <a:rPr lang="en-US" dirty="0"/>
              <a:t>and </a:t>
            </a:r>
            <a:r>
              <a:rPr lang="en-US" dirty="0" err="1"/>
              <a:t>Ellenberg</a:t>
            </a:r>
            <a:r>
              <a:rPr lang="en-US" dirty="0"/>
              <a:t>, Automatic real-time three-dimensional cell tracking by fluorescence </a:t>
            </a:r>
            <a:r>
              <a:rPr lang="en-US" dirty="0" smtClean="0"/>
              <a:t>microscopy. J</a:t>
            </a:r>
            <a:r>
              <a:rPr lang="en-US" dirty="0"/>
              <a:t>. Microscopy, </a:t>
            </a:r>
            <a:r>
              <a:rPr lang="en-US" b="1" dirty="0" smtClean="0"/>
              <a:t>2004</a:t>
            </a:r>
            <a:endParaRPr lang="en-US" b="1" dirty="0"/>
          </a:p>
        </p:txBody>
      </p:sp>
      <p:pic>
        <p:nvPicPr>
          <p:cNvPr id="5" name="Picture 4"/>
          <p:cNvPicPr>
            <a:picLocks noChangeAspect="1"/>
          </p:cNvPicPr>
          <p:nvPr/>
        </p:nvPicPr>
        <p:blipFill>
          <a:blip r:embed="rId6"/>
          <a:stretch>
            <a:fillRect/>
          </a:stretch>
        </p:blipFill>
        <p:spPr>
          <a:xfrm>
            <a:off x="20983" y="4343400"/>
            <a:ext cx="1653209" cy="516628"/>
          </a:xfrm>
          <a:prstGeom prst="rect">
            <a:avLst/>
          </a:prstGeom>
        </p:spPr>
      </p:pic>
      <p:pic>
        <p:nvPicPr>
          <p:cNvPr id="6" name="Picture 5"/>
          <p:cNvPicPr>
            <a:picLocks noChangeAspect="1"/>
          </p:cNvPicPr>
          <p:nvPr/>
        </p:nvPicPr>
        <p:blipFill>
          <a:blip r:embed="rId7"/>
          <a:stretch>
            <a:fillRect/>
          </a:stretch>
        </p:blipFill>
        <p:spPr>
          <a:xfrm>
            <a:off x="228600" y="4800600"/>
            <a:ext cx="1524000" cy="581583"/>
          </a:xfrm>
          <a:prstGeom prst="rect">
            <a:avLst/>
          </a:prstGeom>
        </p:spPr>
      </p:pic>
      <p:pic>
        <p:nvPicPr>
          <p:cNvPr id="7" name="Picture 6"/>
          <p:cNvPicPr>
            <a:picLocks noChangeAspect="1"/>
          </p:cNvPicPr>
          <p:nvPr/>
        </p:nvPicPr>
        <p:blipFill>
          <a:blip r:embed="rId8"/>
          <a:stretch>
            <a:fillRect/>
          </a:stretch>
        </p:blipFill>
        <p:spPr>
          <a:xfrm>
            <a:off x="457200" y="5410200"/>
            <a:ext cx="1358900" cy="494478"/>
          </a:xfrm>
          <a:prstGeom prst="rect">
            <a:avLst/>
          </a:prstGeom>
        </p:spPr>
      </p:pic>
      <p:cxnSp>
        <p:nvCxnSpPr>
          <p:cNvPr id="25" name="Straight Arrow Connector 24"/>
          <p:cNvCxnSpPr/>
          <p:nvPr/>
        </p:nvCxnSpPr>
        <p:spPr>
          <a:xfrm>
            <a:off x="4419600" y="1905000"/>
            <a:ext cx="11430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2819400" y="1936953"/>
            <a:ext cx="1212850" cy="17968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9"/>
          <a:stretch>
            <a:fillRect/>
          </a:stretch>
        </p:blipFill>
        <p:spPr>
          <a:xfrm>
            <a:off x="2971800" y="914400"/>
            <a:ext cx="1333500" cy="898769"/>
          </a:xfrm>
          <a:prstGeom prst="rect">
            <a:avLst/>
          </a:prstGeom>
        </p:spPr>
      </p:pic>
      <p:sp>
        <p:nvSpPr>
          <p:cNvPr id="18" name="TextBox 17"/>
          <p:cNvSpPr txBox="1"/>
          <p:nvPr/>
        </p:nvSpPr>
        <p:spPr>
          <a:xfrm>
            <a:off x="1295400" y="3810000"/>
            <a:ext cx="1021321" cy="369332"/>
          </a:xfrm>
          <a:prstGeom prst="rect">
            <a:avLst/>
          </a:prstGeom>
          <a:noFill/>
        </p:spPr>
        <p:txBody>
          <a:bodyPr wrap="none" rtlCol="0">
            <a:spAutoFit/>
          </a:bodyPr>
          <a:lstStyle/>
          <a:p>
            <a:r>
              <a:rPr lang="en-US" dirty="0" smtClean="0"/>
              <a:t>ZEN Blue</a:t>
            </a:r>
          </a:p>
        </p:txBody>
      </p:sp>
    </p:spTree>
    <p:extLst>
      <p:ext uri="{BB962C8B-B14F-4D97-AF65-F5344CB8AC3E}">
        <p14:creationId xmlns:p14="http://schemas.microsoft.com/office/powerpoint/2010/main" val="278036992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cstate="print"/>
          <a:srcRect r="-100"/>
          <a:stretch>
            <a:fillRect/>
          </a:stretch>
        </p:blipFill>
        <p:spPr bwMode="auto">
          <a:xfrm>
            <a:off x="1371600" y="1875152"/>
            <a:ext cx="9416146" cy="3763648"/>
          </a:xfrm>
          <a:prstGeom prst="rect">
            <a:avLst/>
          </a:prstGeom>
          <a:noFill/>
          <a:ln w="9525">
            <a:noFill/>
            <a:miter lim="800000"/>
            <a:headEnd/>
            <a:tailEnd/>
          </a:ln>
          <a:effectLst/>
        </p:spPr>
      </p:pic>
      <p:sp>
        <p:nvSpPr>
          <p:cNvPr id="9" name="Title 1"/>
          <p:cNvSpPr txBox="1">
            <a:spLocks/>
          </p:cNvSpPr>
          <p:nvPr/>
        </p:nvSpPr>
        <p:spPr>
          <a:xfrm>
            <a:off x="457200" y="228600"/>
            <a:ext cx="8229600" cy="1143000"/>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Adaptive </a:t>
            </a:r>
            <a:r>
              <a:rPr lang="en-US" dirty="0" smtClean="0"/>
              <a:t>FRAP Microscopy</a:t>
            </a:r>
            <a:endParaRPr lang="en-US" sz="3100" dirty="0">
              <a:solidFill>
                <a:srgbClr val="00B050"/>
              </a:solidFill>
            </a:endParaRPr>
          </a:p>
        </p:txBody>
      </p:sp>
      <p:sp>
        <p:nvSpPr>
          <p:cNvPr id="20" name="Rectangle 19"/>
          <p:cNvSpPr/>
          <p:nvPr/>
        </p:nvSpPr>
        <p:spPr>
          <a:xfrm>
            <a:off x="1752600" y="6172200"/>
            <a:ext cx="7620000" cy="461665"/>
          </a:xfrm>
          <a:prstGeom prst="rect">
            <a:avLst/>
          </a:prstGeom>
        </p:spPr>
        <p:txBody>
          <a:bodyPr wrap="square">
            <a:spAutoFit/>
          </a:bodyPr>
          <a:lstStyle/>
          <a:p>
            <a:r>
              <a:rPr lang="en-US" sz="2400" dirty="0" smtClean="0"/>
              <a:t>Hundreds of experiments fully automated over night</a:t>
            </a:r>
            <a:endParaRPr lang="en-US" sz="2400" dirty="0"/>
          </a:p>
        </p:txBody>
      </p:sp>
      <p:pic>
        <p:nvPicPr>
          <p:cNvPr id="12" name="Picture 11"/>
          <p:cNvPicPr>
            <a:picLocks noChangeAspect="1"/>
          </p:cNvPicPr>
          <p:nvPr/>
        </p:nvPicPr>
        <p:blipFill>
          <a:blip r:embed="rId3"/>
          <a:stretch>
            <a:fillRect/>
          </a:stretch>
        </p:blipFill>
        <p:spPr>
          <a:xfrm>
            <a:off x="251108" y="2436336"/>
            <a:ext cx="787400" cy="787400"/>
          </a:xfrm>
          <a:prstGeom prst="rect">
            <a:avLst/>
          </a:prstGeom>
        </p:spPr>
      </p:pic>
      <p:pic>
        <p:nvPicPr>
          <p:cNvPr id="13" name="Picture 12"/>
          <p:cNvPicPr>
            <a:picLocks noChangeAspect="1"/>
          </p:cNvPicPr>
          <p:nvPr/>
        </p:nvPicPr>
        <p:blipFill>
          <a:blip r:embed="rId4"/>
          <a:stretch>
            <a:fillRect/>
          </a:stretch>
        </p:blipFill>
        <p:spPr>
          <a:xfrm>
            <a:off x="327308" y="4341336"/>
            <a:ext cx="635000" cy="635000"/>
          </a:xfrm>
          <a:prstGeom prst="rect">
            <a:avLst/>
          </a:prstGeom>
        </p:spPr>
      </p:pic>
      <p:sp>
        <p:nvSpPr>
          <p:cNvPr id="10" name="TextBox 9"/>
          <p:cNvSpPr txBox="1"/>
          <p:nvPr/>
        </p:nvSpPr>
        <p:spPr>
          <a:xfrm>
            <a:off x="152400" y="1775936"/>
            <a:ext cx="936111" cy="646331"/>
          </a:xfrm>
          <a:prstGeom prst="rect">
            <a:avLst/>
          </a:prstGeom>
          <a:noFill/>
        </p:spPr>
        <p:txBody>
          <a:bodyPr wrap="none" rtlCol="0">
            <a:spAutoFit/>
          </a:bodyPr>
          <a:lstStyle/>
          <a:p>
            <a:pPr algn="ctr"/>
            <a:r>
              <a:rPr lang="en-US" dirty="0" smtClean="0"/>
              <a:t>Zeiss</a:t>
            </a:r>
            <a:br>
              <a:rPr lang="en-US" dirty="0" smtClean="0"/>
            </a:br>
            <a:r>
              <a:rPr lang="en-US" dirty="0" smtClean="0"/>
              <a:t>LSM780</a:t>
            </a:r>
            <a:endParaRPr lang="en-US" dirty="0"/>
          </a:p>
        </p:txBody>
      </p:sp>
      <p:sp>
        <p:nvSpPr>
          <p:cNvPr id="15" name="TextBox 14"/>
          <p:cNvSpPr txBox="1"/>
          <p:nvPr/>
        </p:nvSpPr>
        <p:spPr>
          <a:xfrm>
            <a:off x="22508" y="3616404"/>
            <a:ext cx="1272892" cy="369332"/>
          </a:xfrm>
          <a:prstGeom prst="rect">
            <a:avLst/>
          </a:prstGeom>
          <a:noFill/>
        </p:spPr>
        <p:txBody>
          <a:bodyPr wrap="none" rtlCol="0">
            <a:spAutoFit/>
          </a:bodyPr>
          <a:lstStyle/>
          <a:p>
            <a:r>
              <a:rPr lang="en-US" dirty="0" smtClean="0"/>
              <a:t>Visual Basic</a:t>
            </a:r>
            <a:endParaRPr lang="en-US" dirty="0"/>
          </a:p>
        </p:txBody>
      </p:sp>
      <p:sp>
        <p:nvSpPr>
          <p:cNvPr id="16" name="TextBox 15"/>
          <p:cNvSpPr txBox="1"/>
          <p:nvPr/>
        </p:nvSpPr>
        <p:spPr>
          <a:xfrm>
            <a:off x="228600" y="4976336"/>
            <a:ext cx="834896" cy="369332"/>
          </a:xfrm>
          <a:prstGeom prst="rect">
            <a:avLst/>
          </a:prstGeom>
          <a:noFill/>
        </p:spPr>
        <p:txBody>
          <a:bodyPr wrap="none" rtlCol="0">
            <a:spAutoFit/>
          </a:bodyPr>
          <a:lstStyle/>
          <a:p>
            <a:r>
              <a:rPr lang="en-US" dirty="0" err="1" smtClean="0"/>
              <a:t>ImageJ</a:t>
            </a:r>
            <a:endParaRPr lang="en-US" dirty="0"/>
          </a:p>
        </p:txBody>
      </p:sp>
      <p:cxnSp>
        <p:nvCxnSpPr>
          <p:cNvPr id="17" name="Straight Arrow Connector 16"/>
          <p:cNvCxnSpPr>
            <a:stCxn id="12" idx="2"/>
            <a:endCxn id="15" idx="0"/>
          </p:cNvCxnSpPr>
          <p:nvPr/>
        </p:nvCxnSpPr>
        <p:spPr>
          <a:xfrm>
            <a:off x="644808" y="3223736"/>
            <a:ext cx="14146" cy="3926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5" idx="2"/>
            <a:endCxn id="13" idx="0"/>
          </p:cNvCxnSpPr>
          <p:nvPr/>
        </p:nvCxnSpPr>
        <p:spPr>
          <a:xfrm flipH="1">
            <a:off x="644808" y="3985736"/>
            <a:ext cx="14146" cy="35560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grpSp>
        <p:nvGrpSpPr>
          <p:cNvPr id="47" name="Group 46"/>
          <p:cNvGrpSpPr/>
          <p:nvPr/>
        </p:nvGrpSpPr>
        <p:grpSpPr>
          <a:xfrm>
            <a:off x="2209800" y="1600200"/>
            <a:ext cx="6019800" cy="304800"/>
            <a:chOff x="2209800" y="1600200"/>
            <a:chExt cx="6019800" cy="304800"/>
          </a:xfrm>
        </p:grpSpPr>
        <p:cxnSp>
          <p:nvCxnSpPr>
            <p:cNvPr id="41" name="Straight Arrow Connector 40"/>
            <p:cNvCxnSpPr/>
            <p:nvPr/>
          </p:nvCxnSpPr>
          <p:spPr>
            <a:xfrm>
              <a:off x="2209800" y="1600200"/>
              <a:ext cx="0" cy="30480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2209800" y="1600200"/>
              <a:ext cx="6019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8229600" y="16002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48" name="TextBox 47"/>
          <p:cNvSpPr txBox="1"/>
          <p:nvPr/>
        </p:nvSpPr>
        <p:spPr>
          <a:xfrm>
            <a:off x="3735474" y="1219200"/>
            <a:ext cx="2665326" cy="369332"/>
          </a:xfrm>
          <a:prstGeom prst="rect">
            <a:avLst/>
          </a:prstGeom>
          <a:noFill/>
        </p:spPr>
        <p:txBody>
          <a:bodyPr wrap="none" rtlCol="0">
            <a:spAutoFit/>
          </a:bodyPr>
          <a:lstStyle/>
          <a:p>
            <a:r>
              <a:rPr lang="en-US" dirty="0" smtClean="0"/>
              <a:t>Move to next grid position</a:t>
            </a:r>
            <a:endParaRPr lang="en-US" dirty="0"/>
          </a:p>
        </p:txBody>
      </p:sp>
    </p:spTree>
    <p:extLst>
      <p:ext uri="{BB962C8B-B14F-4D97-AF65-F5344CB8AC3E}">
        <p14:creationId xmlns:p14="http://schemas.microsoft.com/office/powerpoint/2010/main" val="134731987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Adaptive FCS Microscopy</a:t>
            </a:r>
            <a:endParaRPr lang="en-US" dirty="0"/>
          </a:p>
        </p:txBody>
      </p:sp>
    </p:spTree>
    <p:extLst>
      <p:ext uri="{BB962C8B-B14F-4D97-AF65-F5344CB8AC3E}">
        <p14:creationId xmlns:p14="http://schemas.microsoft.com/office/powerpoint/2010/main" val="173355160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Automated Immersion System</a:t>
            </a:r>
            <a:endParaRPr lang="en-US" dirty="0"/>
          </a:p>
        </p:txBody>
      </p:sp>
      <p:sp>
        <p:nvSpPr>
          <p:cNvPr id="3" name="Content Placeholder 2"/>
          <p:cNvSpPr>
            <a:spLocks noGrp="1"/>
          </p:cNvSpPr>
          <p:nvPr>
            <p:ph idx="1"/>
          </p:nvPr>
        </p:nvSpPr>
        <p:spPr/>
        <p:txBody>
          <a:bodyPr/>
          <a:lstStyle/>
          <a:p>
            <a:r>
              <a:rPr lang="en-US" dirty="0" smtClean="0"/>
              <a:t>Both FRAP and FCS typically require high NA imaging =&gt; Objective Lenses with Immersion </a:t>
            </a:r>
            <a:endParaRPr lang="en-US" dirty="0"/>
          </a:p>
        </p:txBody>
      </p:sp>
    </p:spTree>
    <p:extLst>
      <p:ext uri="{BB962C8B-B14F-4D97-AF65-F5344CB8AC3E}">
        <p14:creationId xmlns:p14="http://schemas.microsoft.com/office/powerpoint/2010/main" val="320329565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extLst>
              <p:ext uri="{D42A27DB-BD31-4B8C-83A1-F6EECF244321}">
                <p14:modId xmlns:p14="http://schemas.microsoft.com/office/powerpoint/2010/main" val="1018737656"/>
              </p:ext>
            </p:extLst>
          </p:nvPr>
        </p:nvGraphicFramePr>
        <p:xfrm>
          <a:off x="216024" y="1086773"/>
          <a:ext cx="9036496"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3" name="Title 1"/>
          <p:cNvSpPr txBox="1">
            <a:spLocks/>
          </p:cNvSpPr>
          <p:nvPr/>
        </p:nvSpPr>
        <p:spPr>
          <a:xfrm>
            <a:off x="619358" y="7620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t>High-throughput Screening </a:t>
            </a:r>
            <a:r>
              <a:rPr lang="en-US" sz="3600" dirty="0"/>
              <a:t>M</a:t>
            </a:r>
            <a:r>
              <a:rPr lang="en-US" sz="3600" dirty="0" smtClean="0"/>
              <a:t>icroscopy</a:t>
            </a:r>
            <a:endParaRPr lang="en-US" sz="3600" dirty="0"/>
          </a:p>
        </p:txBody>
      </p:sp>
      <p:sp>
        <p:nvSpPr>
          <p:cNvPr id="2" name="TextBox 1"/>
          <p:cNvSpPr txBox="1"/>
          <p:nvPr/>
        </p:nvSpPr>
        <p:spPr>
          <a:xfrm>
            <a:off x="0" y="732472"/>
            <a:ext cx="3219023" cy="1477328"/>
          </a:xfrm>
          <a:prstGeom prst="rect">
            <a:avLst/>
          </a:prstGeom>
          <a:noFill/>
        </p:spPr>
        <p:txBody>
          <a:bodyPr wrap="none" rtlCol="0">
            <a:spAutoFit/>
          </a:bodyPr>
          <a:lstStyle/>
          <a:p>
            <a:r>
              <a:rPr lang="en-US" dirty="0" smtClean="0"/>
              <a:t>“Primary” screen</a:t>
            </a:r>
          </a:p>
          <a:p>
            <a:pPr marL="342900" indent="-342900">
              <a:buFont typeface="Arial"/>
              <a:buChar char="•"/>
            </a:pPr>
            <a:r>
              <a:rPr lang="en-US" dirty="0"/>
              <a:t>Protein knockdown by siRNA</a:t>
            </a:r>
          </a:p>
          <a:p>
            <a:pPr marL="342900" indent="-342900">
              <a:buFont typeface="Arial"/>
              <a:buChar char="•"/>
            </a:pPr>
            <a:r>
              <a:rPr lang="en-US" dirty="0"/>
              <a:t>Monitor perturbation of </a:t>
            </a:r>
            <a:br>
              <a:rPr lang="en-US" dirty="0"/>
            </a:br>
            <a:r>
              <a:rPr lang="en-US" dirty="0"/>
              <a:t>biological process </a:t>
            </a:r>
            <a:br>
              <a:rPr lang="en-US" dirty="0"/>
            </a:br>
            <a:r>
              <a:rPr lang="en-US" dirty="0"/>
              <a:t>in microscopy assay</a:t>
            </a:r>
          </a:p>
        </p:txBody>
      </p:sp>
      <p:sp>
        <p:nvSpPr>
          <p:cNvPr id="35" name="TextBox 34"/>
          <p:cNvSpPr txBox="1"/>
          <p:nvPr/>
        </p:nvSpPr>
        <p:spPr>
          <a:xfrm>
            <a:off x="6805638" y="4510264"/>
            <a:ext cx="2032929" cy="369332"/>
          </a:xfrm>
          <a:prstGeom prst="rect">
            <a:avLst/>
          </a:prstGeom>
          <a:noFill/>
        </p:spPr>
        <p:txBody>
          <a:bodyPr wrap="none" rtlCol="0">
            <a:spAutoFit/>
          </a:bodyPr>
          <a:lstStyle/>
          <a:p>
            <a:r>
              <a:rPr lang="en-US" dirty="0" smtClean="0"/>
              <a:t>“Secondary” screen</a:t>
            </a:r>
            <a:endParaRPr lang="en-US" dirty="0"/>
          </a:p>
        </p:txBody>
      </p:sp>
      <p:sp>
        <p:nvSpPr>
          <p:cNvPr id="36" name="TextBox 35"/>
          <p:cNvSpPr txBox="1"/>
          <p:nvPr/>
        </p:nvSpPr>
        <p:spPr>
          <a:xfrm>
            <a:off x="2456068" y="6172200"/>
            <a:ext cx="2032929" cy="369332"/>
          </a:xfrm>
          <a:prstGeom prst="rect">
            <a:avLst/>
          </a:prstGeom>
          <a:noFill/>
        </p:spPr>
        <p:txBody>
          <a:bodyPr wrap="none" rtlCol="0">
            <a:spAutoFit/>
          </a:bodyPr>
          <a:lstStyle/>
          <a:p>
            <a:r>
              <a:rPr lang="en-US" dirty="0" smtClean="0"/>
              <a:t>“Secondary” screen</a:t>
            </a:r>
            <a:endParaRPr lang="en-US" dirty="0"/>
          </a:p>
        </p:txBody>
      </p:sp>
    </p:spTree>
    <p:extLst>
      <p:ext uri="{BB962C8B-B14F-4D97-AF65-F5344CB8AC3E}">
        <p14:creationId xmlns:p14="http://schemas.microsoft.com/office/powerpoint/2010/main" val="375845222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Image analysis, quality control and statistics</a:t>
            </a:r>
            <a:endParaRPr lang="en-US" dirty="0"/>
          </a:p>
        </p:txBody>
      </p:sp>
      <p:sp>
        <p:nvSpPr>
          <p:cNvPr id="6" name="Content Placeholder 5"/>
          <p:cNvSpPr>
            <a:spLocks noGrp="1"/>
          </p:cNvSpPr>
          <p:nvPr>
            <p:ph idx="1"/>
          </p:nvPr>
        </p:nvSpPr>
        <p:spPr/>
        <p:txBody>
          <a:bodyPr/>
          <a:lstStyle/>
          <a:p>
            <a:endParaRPr lang="en-US" dirty="0"/>
          </a:p>
        </p:txBody>
      </p:sp>
    </p:spTree>
    <p:extLst>
      <p:ext uri="{BB962C8B-B14F-4D97-AF65-F5344CB8AC3E}">
        <p14:creationId xmlns:p14="http://schemas.microsoft.com/office/powerpoint/2010/main" val="32496795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1864974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ctinSmiley--Tischi_SalvatoreCorallin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3668"/>
            <a:ext cx="8204413" cy="6250980"/>
          </a:xfrm>
          <a:prstGeom prst="rect">
            <a:avLst/>
          </a:prstGeom>
        </p:spPr>
      </p:pic>
      <p:sp>
        <p:nvSpPr>
          <p:cNvPr id="3" name="TextBox 2"/>
          <p:cNvSpPr txBox="1"/>
          <p:nvPr/>
        </p:nvSpPr>
        <p:spPr>
          <a:xfrm>
            <a:off x="899592" y="188640"/>
            <a:ext cx="3480440" cy="6124755"/>
          </a:xfrm>
          <a:prstGeom prst="rect">
            <a:avLst/>
          </a:prstGeom>
          <a:noFill/>
        </p:spPr>
        <p:txBody>
          <a:bodyPr wrap="none" rtlCol="0">
            <a:spAutoFit/>
          </a:bodyPr>
          <a:lstStyle/>
          <a:p>
            <a:r>
              <a:rPr lang="en-US" dirty="0" smtClean="0">
                <a:solidFill>
                  <a:schemeClr val="accent1"/>
                </a:solidFill>
              </a:rPr>
              <a:t>Acknowledgements</a:t>
            </a:r>
          </a:p>
          <a:p>
            <a:endParaRPr lang="en-US" sz="1600" dirty="0" smtClean="0">
              <a:solidFill>
                <a:schemeClr val="bg1"/>
              </a:solidFill>
            </a:endParaRPr>
          </a:p>
          <a:p>
            <a:r>
              <a:rPr lang="en-US" sz="1600" dirty="0" smtClean="0">
                <a:solidFill>
                  <a:schemeClr val="bg1"/>
                </a:solidFill>
              </a:rPr>
              <a:t>ALMF team:</a:t>
            </a:r>
          </a:p>
          <a:p>
            <a:pPr marL="285750" indent="-285750">
              <a:buFontTx/>
              <a:buChar char="-"/>
            </a:pPr>
            <a:r>
              <a:rPr lang="en-US" sz="1600" dirty="0" err="1" smtClean="0">
                <a:solidFill>
                  <a:schemeClr val="bg1"/>
                </a:solidFill>
              </a:rPr>
              <a:t>Beate</a:t>
            </a:r>
            <a:r>
              <a:rPr lang="en-US" sz="1600" dirty="0" smtClean="0">
                <a:solidFill>
                  <a:schemeClr val="bg1"/>
                </a:solidFill>
              </a:rPr>
              <a:t> Neumann</a:t>
            </a:r>
          </a:p>
          <a:p>
            <a:pPr marL="285750" indent="-285750">
              <a:buFontTx/>
              <a:buChar char="-"/>
            </a:pPr>
            <a:r>
              <a:rPr lang="en-US" sz="1600" dirty="0" smtClean="0">
                <a:solidFill>
                  <a:schemeClr val="bg1"/>
                </a:solidFill>
              </a:rPr>
              <a:t>Sabine </a:t>
            </a:r>
            <a:r>
              <a:rPr lang="en-US" sz="1600" dirty="0" err="1" smtClean="0">
                <a:solidFill>
                  <a:schemeClr val="bg1"/>
                </a:solidFill>
              </a:rPr>
              <a:t>Reither</a:t>
            </a:r>
            <a:endParaRPr lang="en-US" sz="1600" dirty="0" smtClean="0">
              <a:solidFill>
                <a:schemeClr val="bg1"/>
              </a:solidFill>
            </a:endParaRPr>
          </a:p>
          <a:p>
            <a:pPr marL="285750" indent="-285750">
              <a:buFontTx/>
              <a:buChar char="-"/>
            </a:pPr>
            <a:r>
              <a:rPr lang="en-US" sz="1600" dirty="0" smtClean="0">
                <a:solidFill>
                  <a:schemeClr val="bg1"/>
                </a:solidFill>
              </a:rPr>
              <a:t>Volker </a:t>
            </a:r>
            <a:r>
              <a:rPr lang="en-US" sz="1600" dirty="0" err="1" smtClean="0">
                <a:solidFill>
                  <a:schemeClr val="bg1"/>
                </a:solidFill>
              </a:rPr>
              <a:t>Hilsenstein</a:t>
            </a:r>
            <a:endParaRPr lang="en-US" sz="1600" dirty="0" smtClean="0">
              <a:solidFill>
                <a:schemeClr val="bg1"/>
              </a:solidFill>
            </a:endParaRPr>
          </a:p>
          <a:p>
            <a:pPr marL="285750" indent="-285750">
              <a:buFontTx/>
              <a:buChar char="-"/>
            </a:pPr>
            <a:r>
              <a:rPr lang="en-US" sz="1600" dirty="0" err="1" smtClean="0">
                <a:solidFill>
                  <a:schemeClr val="bg1"/>
                </a:solidFill>
              </a:rPr>
              <a:t>Yury</a:t>
            </a:r>
            <a:r>
              <a:rPr lang="en-US" sz="1600" dirty="0" smtClean="0">
                <a:solidFill>
                  <a:schemeClr val="bg1"/>
                </a:solidFill>
              </a:rPr>
              <a:t> </a:t>
            </a:r>
            <a:r>
              <a:rPr lang="en-US" sz="1600" dirty="0" err="1" smtClean="0">
                <a:solidFill>
                  <a:schemeClr val="bg1"/>
                </a:solidFill>
              </a:rPr>
              <a:t>Belyaev</a:t>
            </a:r>
            <a:endParaRPr lang="en-US" sz="1600" dirty="0" smtClean="0">
              <a:solidFill>
                <a:schemeClr val="bg1"/>
              </a:solidFill>
            </a:endParaRPr>
          </a:p>
          <a:p>
            <a:pPr marL="285750" indent="-285750">
              <a:buFontTx/>
              <a:buChar char="-"/>
            </a:pPr>
            <a:r>
              <a:rPr lang="en-US" sz="1600" dirty="0" smtClean="0">
                <a:solidFill>
                  <a:schemeClr val="bg1"/>
                </a:solidFill>
              </a:rPr>
              <a:t>Stefan </a:t>
            </a:r>
            <a:r>
              <a:rPr lang="en-US" sz="1600" dirty="0" err="1" smtClean="0">
                <a:solidFill>
                  <a:schemeClr val="bg1"/>
                </a:solidFill>
              </a:rPr>
              <a:t>Terjung</a:t>
            </a:r>
            <a:endParaRPr lang="en-US" sz="1600" dirty="0" smtClean="0">
              <a:solidFill>
                <a:schemeClr val="bg1"/>
              </a:solidFill>
            </a:endParaRPr>
          </a:p>
          <a:p>
            <a:pPr marL="285750" indent="-285750">
              <a:buFontTx/>
              <a:buChar char="-"/>
            </a:pPr>
            <a:endParaRPr lang="en-US" sz="1600" dirty="0">
              <a:solidFill>
                <a:schemeClr val="bg1"/>
              </a:solidFill>
            </a:endParaRPr>
          </a:p>
          <a:p>
            <a:r>
              <a:rPr lang="en-US" sz="1600" dirty="0" smtClean="0">
                <a:solidFill>
                  <a:schemeClr val="bg1"/>
                </a:solidFill>
              </a:rPr>
              <a:t>ALMF alumni</a:t>
            </a:r>
          </a:p>
          <a:p>
            <a:pPr marL="285750" indent="-285750">
              <a:buFontTx/>
              <a:buChar char="-"/>
            </a:pPr>
            <a:r>
              <a:rPr lang="en-US" sz="1600" dirty="0" smtClean="0">
                <a:solidFill>
                  <a:srgbClr val="FFFFFF"/>
                </a:solidFill>
              </a:rPr>
              <a:t>Christian Conrad</a:t>
            </a:r>
          </a:p>
          <a:p>
            <a:pPr marL="285750" indent="-285750">
              <a:buFontTx/>
              <a:buChar char="-"/>
            </a:pPr>
            <a:r>
              <a:rPr lang="en-US" sz="1600" dirty="0" err="1">
                <a:solidFill>
                  <a:schemeClr val="bg1"/>
                </a:solidFill>
              </a:rPr>
              <a:t>Jutta</a:t>
            </a:r>
            <a:r>
              <a:rPr lang="en-US" sz="1600" dirty="0">
                <a:solidFill>
                  <a:schemeClr val="bg1"/>
                </a:solidFill>
              </a:rPr>
              <a:t> </a:t>
            </a:r>
            <a:r>
              <a:rPr lang="en-US" sz="1600" dirty="0" err="1" smtClean="0">
                <a:solidFill>
                  <a:schemeClr val="bg1"/>
                </a:solidFill>
              </a:rPr>
              <a:t>Bulkescher</a:t>
            </a:r>
            <a:endParaRPr lang="en-US" sz="1600" dirty="0" smtClean="0">
              <a:solidFill>
                <a:srgbClr val="FFFFFF"/>
              </a:solidFill>
            </a:endParaRPr>
          </a:p>
          <a:p>
            <a:pPr marL="285750" indent="-285750">
              <a:buFontTx/>
              <a:buChar char="-"/>
            </a:pPr>
            <a:endParaRPr lang="en-US" sz="1600" dirty="0">
              <a:solidFill>
                <a:schemeClr val="bg1"/>
              </a:solidFill>
            </a:endParaRPr>
          </a:p>
          <a:p>
            <a:r>
              <a:rPr lang="en-US" sz="1600" dirty="0" smtClean="0">
                <a:solidFill>
                  <a:schemeClr val="bg1"/>
                </a:solidFill>
              </a:rPr>
              <a:t>FCS:</a:t>
            </a:r>
          </a:p>
          <a:p>
            <a:pPr marL="285750" indent="-285750">
              <a:buFontTx/>
              <a:buChar char="-"/>
            </a:pPr>
            <a:r>
              <a:rPr lang="en-US" sz="1600" dirty="0" err="1" smtClean="0">
                <a:solidFill>
                  <a:schemeClr val="bg1"/>
                </a:solidFill>
              </a:rPr>
              <a:t>Malte</a:t>
            </a:r>
            <a:r>
              <a:rPr lang="en-US" sz="1600" dirty="0" smtClean="0">
                <a:solidFill>
                  <a:schemeClr val="bg1"/>
                </a:solidFill>
              </a:rPr>
              <a:t> </a:t>
            </a:r>
            <a:r>
              <a:rPr lang="en-US" sz="1600" dirty="0" err="1" smtClean="0">
                <a:solidFill>
                  <a:schemeClr val="bg1"/>
                </a:solidFill>
              </a:rPr>
              <a:t>Wachsmuth</a:t>
            </a:r>
            <a:endParaRPr lang="en-US" sz="1600" dirty="0">
              <a:solidFill>
                <a:schemeClr val="bg1"/>
              </a:solidFill>
            </a:endParaRPr>
          </a:p>
          <a:p>
            <a:pPr marL="285750" indent="-285750">
              <a:buFontTx/>
              <a:buChar char="-"/>
            </a:pPr>
            <a:r>
              <a:rPr lang="en-US" sz="1600" dirty="0" smtClean="0">
                <a:solidFill>
                  <a:schemeClr val="bg1"/>
                </a:solidFill>
              </a:rPr>
              <a:t>Frank </a:t>
            </a:r>
            <a:r>
              <a:rPr lang="en-US" sz="1600" dirty="0" err="1" smtClean="0">
                <a:solidFill>
                  <a:schemeClr val="bg1"/>
                </a:solidFill>
              </a:rPr>
              <a:t>Sieckmann</a:t>
            </a:r>
            <a:r>
              <a:rPr lang="en-US" sz="1600" dirty="0" smtClean="0">
                <a:solidFill>
                  <a:schemeClr val="bg1"/>
                </a:solidFill>
              </a:rPr>
              <a:t> (Leica)</a:t>
            </a:r>
          </a:p>
          <a:p>
            <a:pPr marL="285750" indent="-285750">
              <a:buFontTx/>
              <a:buChar char="-"/>
            </a:pPr>
            <a:endParaRPr lang="en-US" sz="1600" dirty="0">
              <a:solidFill>
                <a:schemeClr val="bg1"/>
              </a:solidFill>
            </a:endParaRPr>
          </a:p>
          <a:p>
            <a:r>
              <a:rPr lang="en-US" sz="1600" dirty="0" smtClean="0">
                <a:solidFill>
                  <a:schemeClr val="bg1"/>
                </a:solidFill>
              </a:rPr>
              <a:t>Zeiss LSM780 automation:</a:t>
            </a:r>
          </a:p>
          <a:p>
            <a:pPr marL="285750" indent="-285750">
              <a:buFontTx/>
              <a:buChar char="-"/>
            </a:pPr>
            <a:r>
              <a:rPr lang="en-US" sz="1600" dirty="0" smtClean="0">
                <a:solidFill>
                  <a:schemeClr val="bg1"/>
                </a:solidFill>
              </a:rPr>
              <a:t>Gwen </a:t>
            </a:r>
            <a:r>
              <a:rPr lang="en-US" sz="1600" dirty="0" err="1" smtClean="0">
                <a:solidFill>
                  <a:schemeClr val="bg1"/>
                </a:solidFill>
              </a:rPr>
              <a:t>Rabut</a:t>
            </a:r>
            <a:r>
              <a:rPr lang="en-US" sz="1600" dirty="0" smtClean="0">
                <a:solidFill>
                  <a:schemeClr val="bg1"/>
                </a:solidFill>
              </a:rPr>
              <a:t>, </a:t>
            </a:r>
            <a:r>
              <a:rPr lang="en-US" sz="1600" dirty="0" err="1" smtClean="0">
                <a:solidFill>
                  <a:schemeClr val="bg1"/>
                </a:solidFill>
              </a:rPr>
              <a:t>Annelie</a:t>
            </a:r>
            <a:r>
              <a:rPr lang="en-US" sz="1600" dirty="0" smtClean="0">
                <a:solidFill>
                  <a:schemeClr val="bg1"/>
                </a:solidFill>
              </a:rPr>
              <a:t> </a:t>
            </a:r>
            <a:r>
              <a:rPr lang="en-US" sz="1600" dirty="0" err="1" smtClean="0">
                <a:solidFill>
                  <a:schemeClr val="bg1"/>
                </a:solidFill>
              </a:rPr>
              <a:t>Wuensche</a:t>
            </a:r>
            <a:r>
              <a:rPr lang="en-US" sz="1600" dirty="0" smtClean="0">
                <a:solidFill>
                  <a:schemeClr val="bg1"/>
                </a:solidFill>
              </a:rPr>
              <a:t>,</a:t>
            </a:r>
            <a:br>
              <a:rPr lang="en-US" sz="1600" dirty="0" smtClean="0">
                <a:solidFill>
                  <a:schemeClr val="bg1"/>
                </a:solidFill>
              </a:rPr>
            </a:br>
            <a:r>
              <a:rPr lang="en-US" sz="1600" dirty="0" smtClean="0">
                <a:solidFill>
                  <a:schemeClr val="bg1"/>
                </a:solidFill>
              </a:rPr>
              <a:t>Antonio </a:t>
            </a:r>
            <a:r>
              <a:rPr lang="en-US" sz="1600" dirty="0" err="1" smtClean="0">
                <a:solidFill>
                  <a:schemeClr val="bg1"/>
                </a:solidFill>
              </a:rPr>
              <a:t>Politi</a:t>
            </a:r>
            <a:r>
              <a:rPr lang="en-US" sz="1600" dirty="0" smtClean="0">
                <a:solidFill>
                  <a:schemeClr val="bg1"/>
                </a:solidFill>
              </a:rPr>
              <a:t> </a:t>
            </a:r>
          </a:p>
          <a:p>
            <a:endParaRPr lang="en-US" sz="1600" dirty="0" smtClean="0">
              <a:solidFill>
                <a:schemeClr val="bg1"/>
              </a:solidFill>
            </a:endParaRPr>
          </a:p>
          <a:p>
            <a:r>
              <a:rPr lang="en-US" sz="1600" dirty="0">
                <a:solidFill>
                  <a:schemeClr val="bg1"/>
                </a:solidFill>
              </a:rPr>
              <a:t>Jan </a:t>
            </a:r>
            <a:r>
              <a:rPr lang="en-US" sz="1600" dirty="0" err="1">
                <a:solidFill>
                  <a:schemeClr val="bg1"/>
                </a:solidFill>
              </a:rPr>
              <a:t>Ellenberg</a:t>
            </a:r>
            <a:endParaRPr lang="en-US" sz="1600" dirty="0">
              <a:solidFill>
                <a:schemeClr val="bg1"/>
              </a:solidFill>
            </a:endParaRPr>
          </a:p>
          <a:p>
            <a:r>
              <a:rPr lang="en-US" sz="1600" dirty="0" smtClean="0">
                <a:solidFill>
                  <a:schemeClr val="bg1"/>
                </a:solidFill>
              </a:rPr>
              <a:t>Rainer </a:t>
            </a:r>
            <a:r>
              <a:rPr lang="en-US" sz="1600" dirty="0" err="1" smtClean="0">
                <a:solidFill>
                  <a:schemeClr val="bg1"/>
                </a:solidFill>
              </a:rPr>
              <a:t>Pepperkok</a:t>
            </a:r>
            <a:endParaRPr lang="en-US" sz="1600" dirty="0">
              <a:solidFill>
                <a:schemeClr val="bg1"/>
              </a:solidFill>
            </a:endParaRPr>
          </a:p>
          <a:p>
            <a:endParaRPr lang="en-US" sz="1600" dirty="0">
              <a:solidFill>
                <a:schemeClr val="bg1"/>
              </a:solidFill>
            </a:endParaRPr>
          </a:p>
        </p:txBody>
      </p:sp>
      <p:sp>
        <p:nvSpPr>
          <p:cNvPr id="4" name="TextBox 3"/>
          <p:cNvSpPr txBox="1"/>
          <p:nvPr/>
        </p:nvSpPr>
        <p:spPr>
          <a:xfrm>
            <a:off x="6105917" y="4634552"/>
            <a:ext cx="2210499" cy="738664"/>
          </a:xfrm>
          <a:prstGeom prst="rect">
            <a:avLst/>
          </a:prstGeom>
          <a:noFill/>
        </p:spPr>
        <p:txBody>
          <a:bodyPr wrap="none" rtlCol="0">
            <a:spAutoFit/>
          </a:bodyPr>
          <a:lstStyle/>
          <a:p>
            <a:r>
              <a:rPr lang="en-US" sz="1400" dirty="0" smtClean="0">
                <a:solidFill>
                  <a:schemeClr val="accent1"/>
                </a:solidFill>
              </a:rPr>
              <a:t>Green: actin cytoskeleton</a:t>
            </a:r>
          </a:p>
          <a:p>
            <a:r>
              <a:rPr lang="en-US" sz="1400" dirty="0" smtClean="0">
                <a:solidFill>
                  <a:schemeClr val="accent6">
                    <a:lumMod val="60000"/>
                    <a:lumOff val="40000"/>
                  </a:schemeClr>
                </a:solidFill>
              </a:rPr>
              <a:t>Red: nucleus</a:t>
            </a:r>
          </a:p>
          <a:p>
            <a:r>
              <a:rPr lang="en-US" sz="1400" dirty="0" smtClean="0">
                <a:solidFill>
                  <a:srgbClr val="B3FDFF"/>
                </a:solidFill>
              </a:rPr>
              <a:t>Cells treated with PDGF</a:t>
            </a:r>
            <a:endParaRPr lang="en-US" sz="1400" dirty="0">
              <a:solidFill>
                <a:srgbClr val="B3FDFF"/>
              </a:solidFill>
            </a:endParaRPr>
          </a:p>
        </p:txBody>
      </p:sp>
    </p:spTree>
    <p:extLst>
      <p:ext uri="{BB962C8B-B14F-4D97-AF65-F5344CB8AC3E}">
        <p14:creationId xmlns:p14="http://schemas.microsoft.com/office/powerpoint/2010/main" val="13837015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0444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180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013" y="609600"/>
            <a:ext cx="8229600" cy="1143000"/>
          </a:xfrm>
        </p:spPr>
        <p:txBody>
          <a:bodyPr>
            <a:normAutofit fontScale="90000"/>
          </a:bodyPr>
          <a:lstStyle/>
          <a:p>
            <a:r>
              <a:rPr lang="en-US" dirty="0" smtClean="0"/>
              <a:t>Adaptive Feedback Microscopy </a:t>
            </a:r>
            <a:br>
              <a:rPr lang="en-US" dirty="0" smtClean="0"/>
            </a:br>
            <a:r>
              <a:rPr lang="en-US" dirty="0" smtClean="0"/>
              <a:t>using ZEISS products</a:t>
            </a:r>
            <a:endParaRPr lang="en-US" sz="3100" dirty="0">
              <a:solidFill>
                <a:srgbClr val="00B05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63085712"/>
              </p:ext>
            </p:extLst>
          </p:nvPr>
        </p:nvGraphicFramePr>
        <p:xfrm>
          <a:off x="457200" y="2514600"/>
          <a:ext cx="8305800" cy="2936240"/>
        </p:xfrm>
        <a:graphic>
          <a:graphicData uri="http://schemas.openxmlformats.org/drawingml/2006/table">
            <a:tbl>
              <a:tblPr firstRow="1" bandRow="1">
                <a:tableStyleId>{5C22544A-7EE6-4342-B048-85BDC9FD1C3A}</a:tableStyleId>
              </a:tblPr>
              <a:tblGrid>
                <a:gridCol w="2076450"/>
                <a:gridCol w="2076450"/>
                <a:gridCol w="2076450"/>
                <a:gridCol w="2076450"/>
              </a:tblGrid>
              <a:tr h="1071834">
                <a:tc>
                  <a:txBody>
                    <a:bodyPr/>
                    <a:lstStyle/>
                    <a:p>
                      <a:r>
                        <a:rPr lang="en-US" dirty="0" smtClean="0"/>
                        <a:t>Microscope</a:t>
                      </a:r>
                    </a:p>
                    <a:p>
                      <a:r>
                        <a:rPr lang="en-US" dirty="0" smtClean="0"/>
                        <a:t>Examples</a:t>
                      </a:r>
                      <a:endParaRPr lang="en-US" dirty="0"/>
                    </a:p>
                  </a:txBody>
                  <a:tcPr/>
                </a:tc>
                <a:tc>
                  <a:txBody>
                    <a:bodyPr/>
                    <a:lstStyle/>
                    <a:p>
                      <a:r>
                        <a:rPr lang="en-US" dirty="0" smtClean="0"/>
                        <a:t>Zeiss</a:t>
                      </a:r>
                      <a:r>
                        <a:rPr lang="en-US" baseline="0" dirty="0" smtClean="0"/>
                        <a:t> Software</a:t>
                      </a:r>
                      <a:endParaRPr lang="en-US" dirty="0"/>
                    </a:p>
                  </a:txBody>
                  <a:tcPr/>
                </a:tc>
                <a:tc>
                  <a:txBody>
                    <a:bodyPr/>
                    <a:lstStyle/>
                    <a:p>
                      <a:r>
                        <a:rPr lang="en-US" dirty="0" smtClean="0"/>
                        <a:t>Open Application</a:t>
                      </a:r>
                      <a:r>
                        <a:rPr lang="en-US" baseline="0" dirty="0" smtClean="0"/>
                        <a:t> Development </a:t>
                      </a:r>
                      <a:r>
                        <a:rPr lang="en-US" dirty="0" smtClean="0"/>
                        <a:t>Modality</a:t>
                      </a:r>
                      <a:endParaRPr lang="en-US" dirty="0"/>
                    </a:p>
                  </a:txBody>
                  <a:tcPr/>
                </a:tc>
                <a:tc>
                  <a:txBody>
                    <a:bodyPr/>
                    <a:lstStyle/>
                    <a:p>
                      <a:r>
                        <a:rPr lang="en-US" dirty="0" smtClean="0"/>
                        <a:t>Image</a:t>
                      </a:r>
                      <a:r>
                        <a:rPr lang="en-US" baseline="0" dirty="0" smtClean="0"/>
                        <a:t> Analysis Modalities</a:t>
                      </a:r>
                      <a:endParaRPr lang="en-US" dirty="0"/>
                    </a:p>
                  </a:txBody>
                  <a:tcPr/>
                </a:tc>
              </a:tr>
              <a:tr h="932203">
                <a:tc>
                  <a:txBody>
                    <a:bodyPr/>
                    <a:lstStyle/>
                    <a:p>
                      <a:r>
                        <a:rPr lang="en-US" dirty="0" smtClean="0"/>
                        <a:t>LSM510 confocal (1)</a:t>
                      </a:r>
                    </a:p>
                    <a:p>
                      <a:r>
                        <a:rPr lang="en-US" dirty="0" smtClean="0"/>
                        <a:t>LSM780 confocal</a:t>
                      </a:r>
                    </a:p>
                    <a:p>
                      <a:r>
                        <a:rPr lang="en-US" dirty="0" smtClean="0"/>
                        <a:t>LSM880 confocal</a:t>
                      </a:r>
                      <a:endParaRPr lang="en-US" dirty="0"/>
                    </a:p>
                  </a:txBody>
                  <a:tcPr/>
                </a:tc>
                <a:tc>
                  <a:txBody>
                    <a:bodyPr/>
                    <a:lstStyle/>
                    <a:p>
                      <a:r>
                        <a:rPr lang="en-US" dirty="0" smtClean="0"/>
                        <a:t>ZEN Black</a:t>
                      </a:r>
                      <a:endParaRPr lang="en-US" dirty="0"/>
                    </a:p>
                  </a:txBody>
                  <a:tcPr/>
                </a:tc>
                <a:tc>
                  <a:txBody>
                    <a:bodyPr/>
                    <a:lstStyle/>
                    <a:p>
                      <a:r>
                        <a:rPr lang="en-US" dirty="0" smtClean="0"/>
                        <a:t>Visual Basic scripting with</a:t>
                      </a:r>
                      <a:r>
                        <a:rPr lang="en-US" baseline="0" dirty="0" smtClean="0"/>
                        <a:t> </a:t>
                      </a:r>
                      <a:r>
                        <a:rPr lang="en-US" dirty="0" smtClean="0"/>
                        <a:t>macro recording</a:t>
                      </a:r>
                      <a:endParaRPr lang="en-US" dirty="0"/>
                    </a:p>
                  </a:txBody>
                  <a:tcPr/>
                </a:tc>
                <a:tc>
                  <a:txBody>
                    <a:bodyPr/>
                    <a:lstStyle/>
                    <a:p>
                      <a:r>
                        <a:rPr lang="en-US" dirty="0" smtClean="0">
                          <a:solidFill>
                            <a:schemeClr val="bg1">
                              <a:lumMod val="65000"/>
                            </a:schemeClr>
                          </a:solidFill>
                        </a:rPr>
                        <a:t>Visual</a:t>
                      </a:r>
                      <a:r>
                        <a:rPr lang="en-US" baseline="0" dirty="0" smtClean="0">
                          <a:solidFill>
                            <a:schemeClr val="bg1">
                              <a:lumMod val="65000"/>
                            </a:schemeClr>
                          </a:solidFill>
                        </a:rPr>
                        <a:t> Basic</a:t>
                      </a:r>
                      <a:r>
                        <a:rPr lang="en-US" baseline="0" dirty="0" smtClean="0"/>
                        <a:t> or</a:t>
                      </a:r>
                      <a:endParaRPr lang="en-US" dirty="0" smtClean="0"/>
                    </a:p>
                    <a:p>
                      <a:r>
                        <a:rPr lang="en-US" dirty="0" smtClean="0"/>
                        <a:t>external</a:t>
                      </a:r>
                      <a:r>
                        <a:rPr lang="en-US" baseline="0" dirty="0" smtClean="0"/>
                        <a:t> software </a:t>
                      </a:r>
                      <a:endParaRPr lang="en-US" dirty="0"/>
                    </a:p>
                  </a:txBody>
                  <a:tcPr/>
                </a:tc>
              </a:tr>
              <a:tr h="932203">
                <a:tc>
                  <a:txBody>
                    <a:bodyPr/>
                    <a:lstStyle/>
                    <a:p>
                      <a:r>
                        <a:rPr lang="en-US" dirty="0" smtClean="0"/>
                        <a:t>LSM800 confocal</a:t>
                      </a:r>
                    </a:p>
                    <a:p>
                      <a:r>
                        <a:rPr lang="en-US" dirty="0" err="1" smtClean="0"/>
                        <a:t>CellDiscoverer</a:t>
                      </a:r>
                      <a:r>
                        <a:rPr lang="en-US" dirty="0" smtClean="0"/>
                        <a:t> 7 </a:t>
                      </a:r>
                      <a:r>
                        <a:rPr lang="en-US" dirty="0" err="1" smtClean="0"/>
                        <a:t>widefield</a:t>
                      </a:r>
                      <a:endParaRPr lang="en-US" dirty="0"/>
                    </a:p>
                  </a:txBody>
                  <a:tcPr/>
                </a:tc>
                <a:tc>
                  <a:txBody>
                    <a:bodyPr/>
                    <a:lstStyle/>
                    <a:p>
                      <a:r>
                        <a:rPr lang="en-US" dirty="0" smtClean="0"/>
                        <a:t>ZEN Blue</a:t>
                      </a:r>
                      <a:endParaRPr lang="en-US" dirty="0"/>
                    </a:p>
                  </a:txBody>
                  <a:tcPr/>
                </a:tc>
                <a:tc>
                  <a:txBody>
                    <a:bodyPr/>
                    <a:lstStyle/>
                    <a:p>
                      <a:r>
                        <a:rPr lang="en-US" dirty="0" smtClean="0"/>
                        <a:t>Python scripting with macro recording</a:t>
                      </a:r>
                      <a:endParaRPr lang="en-US" dirty="0"/>
                    </a:p>
                  </a:txBody>
                  <a:tcPr/>
                </a:tc>
                <a:tc>
                  <a:txBody>
                    <a:bodyPr/>
                    <a:lstStyle/>
                    <a:p>
                      <a:r>
                        <a:rPr lang="en-US" smtClean="0"/>
                        <a:t>ZEN Blue interal image</a:t>
                      </a:r>
                      <a:r>
                        <a:rPr lang="en-US" baseline="0" smtClean="0"/>
                        <a:t> analysis</a:t>
                      </a:r>
                      <a:r>
                        <a:rPr lang="en-US" smtClean="0"/>
                        <a:t> or external </a:t>
                      </a:r>
                      <a:r>
                        <a:rPr lang="en-US" dirty="0" smtClean="0"/>
                        <a:t>software</a:t>
                      </a:r>
                      <a:endParaRPr lang="en-US" dirty="0"/>
                    </a:p>
                  </a:txBody>
                  <a:tcPr/>
                </a:tc>
              </a:tr>
            </a:tbl>
          </a:graphicData>
        </a:graphic>
      </p:graphicFrame>
      <p:sp>
        <p:nvSpPr>
          <p:cNvPr id="5" name="Rectangle 4"/>
          <p:cNvSpPr/>
          <p:nvPr/>
        </p:nvSpPr>
        <p:spPr>
          <a:xfrm>
            <a:off x="539783" y="5867400"/>
            <a:ext cx="8138830" cy="646331"/>
          </a:xfrm>
          <a:prstGeom prst="rect">
            <a:avLst/>
          </a:prstGeom>
        </p:spPr>
        <p:txBody>
          <a:bodyPr wrap="square">
            <a:spAutoFit/>
          </a:bodyPr>
          <a:lstStyle/>
          <a:p>
            <a:r>
              <a:rPr lang="en-US" dirty="0" smtClean="0"/>
              <a:t>(1) </a:t>
            </a:r>
            <a:r>
              <a:rPr lang="en-US" dirty="0" err="1" smtClean="0"/>
              <a:t>Rabut</a:t>
            </a:r>
            <a:r>
              <a:rPr lang="en-US" dirty="0" smtClean="0"/>
              <a:t> </a:t>
            </a:r>
            <a:r>
              <a:rPr lang="en-US" dirty="0"/>
              <a:t>and </a:t>
            </a:r>
            <a:r>
              <a:rPr lang="en-US" dirty="0" err="1"/>
              <a:t>Ellenberg</a:t>
            </a:r>
            <a:r>
              <a:rPr lang="en-US" dirty="0"/>
              <a:t>, Automatic real-time three-dimensional cell tracking by fluorescence </a:t>
            </a:r>
            <a:r>
              <a:rPr lang="en-US" dirty="0" smtClean="0"/>
              <a:t>microscopy. J</a:t>
            </a:r>
            <a:r>
              <a:rPr lang="en-US" dirty="0"/>
              <a:t>. Microscopy, </a:t>
            </a:r>
            <a:r>
              <a:rPr lang="en-US" b="1" dirty="0" smtClean="0"/>
              <a:t>2004</a:t>
            </a:r>
            <a:endParaRPr lang="en-US" b="1" dirty="0"/>
          </a:p>
        </p:txBody>
      </p:sp>
    </p:spTree>
    <p:extLst>
      <p:ext uri="{BB962C8B-B14F-4D97-AF65-F5344CB8AC3E}">
        <p14:creationId xmlns:p14="http://schemas.microsoft.com/office/powerpoint/2010/main" val="40992432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4800" y="112693"/>
            <a:ext cx="8763000" cy="954107"/>
          </a:xfrm>
          <a:prstGeom prst="rect">
            <a:avLst/>
          </a:prstGeom>
        </p:spPr>
        <p:txBody>
          <a:bodyPr wrap="square">
            <a:spAutoFit/>
          </a:bodyPr>
          <a:lstStyle/>
          <a:p>
            <a:pPr algn="ctr" eaLnBrk="0" fontAlgn="base" hangingPunct="0">
              <a:spcBef>
                <a:spcPct val="0"/>
              </a:spcBef>
              <a:spcAft>
                <a:spcPct val="0"/>
              </a:spcAft>
              <a:defRPr/>
            </a:pPr>
            <a:r>
              <a:rPr lang="en-US" sz="2800" dirty="0" smtClean="0">
                <a:solidFill>
                  <a:srgbClr val="000000"/>
                </a:solidFill>
              </a:rPr>
              <a:t>Completed HT-microscopy projects</a:t>
            </a:r>
            <a:br>
              <a:rPr lang="en-US" sz="2800" dirty="0" smtClean="0">
                <a:solidFill>
                  <a:srgbClr val="000000"/>
                </a:solidFill>
              </a:rPr>
            </a:br>
            <a:r>
              <a:rPr lang="en-US" sz="2800" dirty="0" smtClean="0">
                <a:solidFill>
                  <a:srgbClr val="000000"/>
                </a:solidFill>
              </a:rPr>
              <a:t>conducted with ALMF support</a:t>
            </a:r>
            <a:endParaRPr lang="en-US" sz="2800" dirty="0">
              <a:solidFill>
                <a:srgbClr val="000000"/>
              </a:solidFill>
            </a:endParaRPr>
          </a:p>
        </p:txBody>
      </p:sp>
      <p:grpSp>
        <p:nvGrpSpPr>
          <p:cNvPr id="27652" name="Group 43"/>
          <p:cNvGrpSpPr>
            <a:grpSpLocks/>
          </p:cNvGrpSpPr>
          <p:nvPr/>
        </p:nvGrpSpPr>
        <p:grpSpPr bwMode="auto">
          <a:xfrm>
            <a:off x="547688" y="1351066"/>
            <a:ext cx="9434512" cy="2846388"/>
            <a:chOff x="373082" y="835146"/>
            <a:chExt cx="9435208" cy="2846929"/>
          </a:xfrm>
        </p:grpSpPr>
        <p:grpSp>
          <p:nvGrpSpPr>
            <p:cNvPr id="27671" name="Group 45"/>
            <p:cNvGrpSpPr>
              <a:grpSpLocks/>
            </p:cNvGrpSpPr>
            <p:nvPr/>
          </p:nvGrpSpPr>
          <p:grpSpPr bwMode="auto">
            <a:xfrm>
              <a:off x="373082" y="835146"/>
              <a:ext cx="9432987" cy="602532"/>
              <a:chOff x="373082" y="1681846"/>
              <a:chExt cx="9432987" cy="602532"/>
            </a:xfrm>
          </p:grpSpPr>
          <p:grpSp>
            <p:nvGrpSpPr>
              <p:cNvPr id="27683" name="Group 36"/>
              <p:cNvGrpSpPr>
                <a:grpSpLocks noChangeAspect="1"/>
              </p:cNvGrpSpPr>
              <p:nvPr/>
            </p:nvGrpSpPr>
            <p:grpSpPr bwMode="auto">
              <a:xfrm>
                <a:off x="373082" y="1681846"/>
                <a:ext cx="1275963" cy="589230"/>
                <a:chOff x="62189" y="1768327"/>
                <a:chExt cx="1263330" cy="583396"/>
              </a:xfrm>
            </p:grpSpPr>
            <p:grpSp>
              <p:nvGrpSpPr>
                <p:cNvPr id="27686" name="Group 10"/>
                <p:cNvGrpSpPr>
                  <a:grpSpLocks noChangeAspect="1"/>
                </p:cNvGrpSpPr>
                <p:nvPr/>
              </p:nvGrpSpPr>
              <p:grpSpPr bwMode="auto">
                <a:xfrm>
                  <a:off x="243629" y="1798138"/>
                  <a:ext cx="905348" cy="553585"/>
                  <a:chOff x="44971" y="2284742"/>
                  <a:chExt cx="1422831" cy="870006"/>
                </a:xfrm>
              </p:grpSpPr>
              <p:pic>
                <p:nvPicPr>
                  <p:cNvPr id="27688" name="Picture 2" descr="http://www.mitocheck.org/data/EMBL_secretion_screen/secondary_screen/copb2--SI02664809.png"/>
                  <p:cNvPicPr>
                    <a:picLocks noChangeAspect="1" noChangeArrowheads="1"/>
                  </p:cNvPicPr>
                  <p:nvPr/>
                </p:nvPicPr>
                <p:blipFill>
                  <a:blip r:embed="rId5" cstate="print">
                    <a:extLst>
                      <a:ext uri="{28A0092B-C50C-407E-A947-70E740481C1C}">
                        <a14:useLocalDpi xmlns:a14="http://schemas.microsoft.com/office/drawing/2010/main" val="0"/>
                      </a:ext>
                    </a:extLst>
                  </a:blip>
                  <a:srcRect l="51546" t="82220" r="27039"/>
                  <a:stretch>
                    <a:fillRect/>
                  </a:stretch>
                </p:blipFill>
                <p:spPr bwMode="auto">
                  <a:xfrm>
                    <a:off x="44971" y="2284742"/>
                    <a:ext cx="756000" cy="870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9" name="Picture 2" descr="http://www.mitocheck.org/data/EMBL_secretion_screen/secondary_screen/copb2--SI02664809.png"/>
                  <p:cNvPicPr>
                    <a:picLocks noChangeAspect="1" noChangeArrowheads="1"/>
                  </p:cNvPicPr>
                  <p:nvPr/>
                </p:nvPicPr>
                <p:blipFill>
                  <a:blip r:embed="rId6">
                    <a:extLst>
                      <a:ext uri="{28A0092B-C50C-407E-A947-70E740481C1C}">
                        <a14:useLocalDpi xmlns:a14="http://schemas.microsoft.com/office/drawing/2010/main" val="0"/>
                      </a:ext>
                    </a:extLst>
                  </a:blip>
                  <a:srcRect l="56136" t="54018" r="31361" b="36555"/>
                  <a:stretch>
                    <a:fillRect/>
                  </a:stretch>
                </p:blipFill>
                <p:spPr bwMode="auto">
                  <a:xfrm>
                    <a:off x="809625" y="2390777"/>
                    <a:ext cx="658177" cy="687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Rectangle 11"/>
                <p:cNvSpPr/>
                <p:nvPr/>
              </p:nvSpPr>
              <p:spPr bwMode="auto">
                <a:xfrm>
                  <a:off x="62189" y="1768327"/>
                  <a:ext cx="1263806" cy="11161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algn="r" eaLnBrk="0" fontAlgn="base" hangingPunct="0">
                    <a:spcBef>
                      <a:spcPct val="0"/>
                    </a:spcBef>
                    <a:spcAft>
                      <a:spcPct val="0"/>
                    </a:spcAft>
                    <a:defRPr/>
                  </a:pPr>
                  <a:endParaRPr lang="de-DE" sz="2400" dirty="0">
                    <a:solidFill>
                      <a:srgbClr val="000000"/>
                    </a:solidFill>
                  </a:endParaRPr>
                </a:p>
              </p:txBody>
            </p:sp>
          </p:grpSp>
          <p:sp>
            <p:nvSpPr>
              <p:cNvPr id="20" name="Rectangle 19"/>
              <p:cNvSpPr/>
              <p:nvPr/>
            </p:nvSpPr>
            <p:spPr>
              <a:xfrm>
                <a:off x="1628887" y="1699312"/>
                <a:ext cx="4572337" cy="584311"/>
              </a:xfrm>
              <a:prstGeom prst="rect">
                <a:avLst/>
              </a:prstGeom>
            </p:spPr>
            <p:txBody>
              <a:bodyPr>
                <a:spAutoFit/>
              </a:bodyPr>
              <a:lstStyle/>
              <a:p>
                <a:pPr fontAlgn="b">
                  <a:spcBef>
                    <a:spcPct val="0"/>
                  </a:spcBef>
                  <a:spcAft>
                    <a:spcPct val="0"/>
                  </a:spcAft>
                  <a:defRPr/>
                </a:pPr>
                <a:r>
                  <a:rPr lang="de-DE" sz="1600" dirty="0">
                    <a:solidFill>
                      <a:srgbClr val="000000"/>
                    </a:solidFill>
                  </a:rPr>
                  <a:t>Protein secretion / membrane </a:t>
                </a:r>
              </a:p>
              <a:p>
                <a:pPr fontAlgn="b">
                  <a:spcBef>
                    <a:spcPct val="0"/>
                  </a:spcBef>
                  <a:spcAft>
                    <a:spcPct val="0"/>
                  </a:spcAft>
                  <a:defRPr/>
                </a:pPr>
                <a:r>
                  <a:rPr lang="de-DE" sz="1600" dirty="0">
                    <a:solidFill>
                      <a:srgbClr val="000000"/>
                    </a:solidFill>
                  </a:rPr>
                  <a:t>trafficking / organelle organisation	</a:t>
                </a:r>
              </a:p>
            </p:txBody>
          </p:sp>
          <p:sp>
            <p:nvSpPr>
              <p:cNvPr id="26" name="Rectangle 25"/>
              <p:cNvSpPr/>
              <p:nvPr/>
            </p:nvSpPr>
            <p:spPr>
              <a:xfrm>
                <a:off x="5234366" y="1796168"/>
                <a:ext cx="4572337" cy="254048"/>
              </a:xfrm>
              <a:prstGeom prst="rect">
                <a:avLst/>
              </a:prstGeom>
            </p:spPr>
            <p:txBody>
              <a:bodyPr>
                <a:spAutoFit/>
              </a:bodyPr>
              <a:lstStyle/>
              <a:p>
                <a:pPr fontAlgn="b">
                  <a:spcBef>
                    <a:spcPct val="0"/>
                  </a:spcBef>
                  <a:spcAft>
                    <a:spcPct val="0"/>
                  </a:spcAft>
                  <a:defRPr/>
                </a:pPr>
                <a:r>
                  <a:rPr lang="de-DE" sz="1000" dirty="0">
                    <a:solidFill>
                      <a:srgbClr val="FF0000"/>
                    </a:solidFill>
                  </a:rPr>
                  <a:t>Simpson et al., Nat Cell Biol. 2012</a:t>
                </a:r>
              </a:p>
            </p:txBody>
          </p:sp>
        </p:grpSp>
        <p:grpSp>
          <p:nvGrpSpPr>
            <p:cNvPr id="27672" name="Group 46"/>
            <p:cNvGrpSpPr>
              <a:grpSpLocks/>
            </p:cNvGrpSpPr>
            <p:nvPr/>
          </p:nvGrpSpPr>
          <p:grpSpPr bwMode="auto">
            <a:xfrm>
              <a:off x="571049" y="1704704"/>
              <a:ext cx="9235020" cy="553998"/>
              <a:chOff x="571049" y="2585272"/>
              <a:chExt cx="9235020" cy="553998"/>
            </a:xfrm>
          </p:grpSpPr>
          <p:pic>
            <p:nvPicPr>
              <p:cNvPr id="27680"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r="38602"/>
              <a:stretch>
                <a:fillRect/>
              </a:stretch>
            </p:blipFill>
            <p:spPr bwMode="auto">
              <a:xfrm>
                <a:off x="571049" y="2613202"/>
                <a:ext cx="938060" cy="449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20"/>
              <p:cNvSpPr/>
              <p:nvPr/>
            </p:nvSpPr>
            <p:spPr>
              <a:xfrm>
                <a:off x="1651114" y="2684273"/>
                <a:ext cx="4570750" cy="338202"/>
              </a:xfrm>
              <a:prstGeom prst="rect">
                <a:avLst/>
              </a:prstGeom>
            </p:spPr>
            <p:txBody>
              <a:bodyPr>
                <a:spAutoFit/>
              </a:bodyPr>
              <a:lstStyle/>
              <a:p>
                <a:pPr fontAlgn="b">
                  <a:spcBef>
                    <a:spcPct val="0"/>
                  </a:spcBef>
                  <a:spcAft>
                    <a:spcPct val="0"/>
                  </a:spcAft>
                  <a:defRPr/>
                </a:pPr>
                <a:r>
                  <a:rPr lang="de-DE" sz="1600" dirty="0">
                    <a:solidFill>
                      <a:srgbClr val="000000"/>
                    </a:solidFill>
                  </a:rPr>
                  <a:t>DNA repair</a:t>
                </a:r>
              </a:p>
            </p:txBody>
          </p:sp>
          <p:sp>
            <p:nvSpPr>
              <p:cNvPr id="27" name="Rectangle 26"/>
              <p:cNvSpPr/>
              <p:nvPr/>
            </p:nvSpPr>
            <p:spPr>
              <a:xfrm>
                <a:off x="5234366" y="2585829"/>
                <a:ext cx="4572337" cy="554143"/>
              </a:xfrm>
              <a:prstGeom prst="rect">
                <a:avLst/>
              </a:prstGeom>
            </p:spPr>
            <p:txBody>
              <a:bodyPr>
                <a:spAutoFit/>
              </a:bodyPr>
              <a:lstStyle/>
              <a:p>
                <a:pPr fontAlgn="b">
                  <a:spcBef>
                    <a:spcPct val="0"/>
                  </a:spcBef>
                  <a:spcAft>
                    <a:spcPct val="0"/>
                  </a:spcAft>
                  <a:defRPr/>
                </a:pPr>
                <a:r>
                  <a:rPr lang="de-DE" sz="1000" dirty="0">
                    <a:solidFill>
                      <a:srgbClr val="000000"/>
                    </a:solidFill>
                  </a:rPr>
                  <a:t>Gudjonsson et al., Cell 2012</a:t>
                </a:r>
              </a:p>
              <a:p>
                <a:pPr fontAlgn="b">
                  <a:spcBef>
                    <a:spcPct val="0"/>
                  </a:spcBef>
                  <a:spcAft>
                    <a:spcPct val="0"/>
                  </a:spcAft>
                  <a:defRPr/>
                </a:pPr>
                <a:r>
                  <a:rPr lang="fr-FR" sz="1000" dirty="0">
                    <a:solidFill>
                      <a:srgbClr val="FF0000"/>
                    </a:solidFill>
                  </a:rPr>
                  <a:t>Lukas et al., Nat </a:t>
                </a:r>
                <a:r>
                  <a:rPr lang="fr-FR" sz="1000" dirty="0" err="1">
                    <a:solidFill>
                      <a:srgbClr val="FF0000"/>
                    </a:solidFill>
                  </a:rPr>
                  <a:t>Cell</a:t>
                </a:r>
                <a:r>
                  <a:rPr lang="fr-FR" sz="1000" dirty="0">
                    <a:solidFill>
                      <a:srgbClr val="FF0000"/>
                    </a:solidFill>
                  </a:rPr>
                  <a:t> </a:t>
                </a:r>
                <a:r>
                  <a:rPr lang="fr-FR" sz="1000" dirty="0" err="1">
                    <a:solidFill>
                      <a:srgbClr val="FF0000"/>
                    </a:solidFill>
                  </a:rPr>
                  <a:t>Biol</a:t>
                </a:r>
                <a:r>
                  <a:rPr lang="fr-FR" sz="1000" dirty="0">
                    <a:solidFill>
                      <a:srgbClr val="FF0000"/>
                    </a:solidFill>
                  </a:rPr>
                  <a:t>. 2011</a:t>
                </a:r>
              </a:p>
              <a:p>
                <a:pPr fontAlgn="b">
                  <a:spcBef>
                    <a:spcPct val="0"/>
                  </a:spcBef>
                  <a:spcAft>
                    <a:spcPct val="0"/>
                  </a:spcAft>
                  <a:defRPr/>
                </a:pPr>
                <a:r>
                  <a:rPr lang="en-US" sz="1000" dirty="0">
                    <a:solidFill>
                      <a:srgbClr val="FF0000"/>
                    </a:solidFill>
                  </a:rPr>
                  <a:t>Doyle et al., Cell. 2009 </a:t>
                </a:r>
              </a:p>
            </p:txBody>
          </p:sp>
        </p:grpSp>
        <p:grpSp>
          <p:nvGrpSpPr>
            <p:cNvPr id="27673" name="Group 48"/>
            <p:cNvGrpSpPr>
              <a:grpSpLocks/>
            </p:cNvGrpSpPr>
            <p:nvPr/>
          </p:nvGrpSpPr>
          <p:grpSpPr bwMode="auto">
            <a:xfrm>
              <a:off x="573270" y="2561209"/>
              <a:ext cx="9235020" cy="427960"/>
              <a:chOff x="571049" y="4143524"/>
              <a:chExt cx="9235020" cy="427960"/>
            </a:xfrm>
          </p:grpSpPr>
          <p:pic>
            <p:nvPicPr>
              <p:cNvPr id="27677" name="Picture 11"/>
              <p:cNvPicPr>
                <a:picLocks noChangeAspect="1" noChangeArrowheads="1"/>
              </p:cNvPicPr>
              <p:nvPr/>
            </p:nvPicPr>
            <p:blipFill>
              <a:blip r:embed="rId8" cstate="print">
                <a:extLst>
                  <a:ext uri="{28A0092B-C50C-407E-A947-70E740481C1C}">
                    <a14:useLocalDpi xmlns:a14="http://schemas.microsoft.com/office/drawing/2010/main" val="0"/>
                  </a:ext>
                </a:extLst>
              </a:blip>
              <a:srcRect r="33325"/>
              <a:stretch>
                <a:fillRect/>
              </a:stretch>
            </p:blipFill>
            <p:spPr bwMode="auto">
              <a:xfrm>
                <a:off x="571049" y="4143524"/>
                <a:ext cx="938060" cy="427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p:cNvSpPr/>
              <p:nvPr/>
            </p:nvSpPr>
            <p:spPr>
              <a:xfrm>
                <a:off x="1655243" y="4170394"/>
                <a:ext cx="4570750" cy="338202"/>
              </a:xfrm>
              <a:prstGeom prst="rect">
                <a:avLst/>
              </a:prstGeom>
            </p:spPr>
            <p:txBody>
              <a:bodyPr>
                <a:spAutoFit/>
              </a:bodyPr>
              <a:lstStyle/>
              <a:p>
                <a:pPr fontAlgn="b">
                  <a:spcBef>
                    <a:spcPct val="0"/>
                  </a:spcBef>
                  <a:spcAft>
                    <a:spcPct val="0"/>
                  </a:spcAft>
                  <a:defRPr/>
                </a:pPr>
                <a:r>
                  <a:rPr lang="de-DE" sz="1600" dirty="0">
                    <a:solidFill>
                      <a:srgbClr val="000000"/>
                    </a:solidFill>
                  </a:rPr>
                  <a:t>Plasma membrane targeting</a:t>
                </a:r>
              </a:p>
            </p:txBody>
          </p:sp>
          <p:sp>
            <p:nvSpPr>
              <p:cNvPr id="29" name="Rectangle 28"/>
              <p:cNvSpPr/>
              <p:nvPr/>
            </p:nvSpPr>
            <p:spPr>
              <a:xfrm>
                <a:off x="5233732" y="4219616"/>
                <a:ext cx="4572337" cy="254048"/>
              </a:xfrm>
              <a:prstGeom prst="rect">
                <a:avLst/>
              </a:prstGeom>
            </p:spPr>
            <p:txBody>
              <a:bodyPr>
                <a:spAutoFit/>
              </a:bodyPr>
              <a:lstStyle/>
              <a:p>
                <a:pPr fontAlgn="b">
                  <a:spcBef>
                    <a:spcPct val="0"/>
                  </a:spcBef>
                  <a:spcAft>
                    <a:spcPct val="0"/>
                  </a:spcAft>
                  <a:defRPr/>
                </a:pPr>
                <a:r>
                  <a:rPr lang="de-DE" sz="1000" dirty="0">
                    <a:solidFill>
                      <a:srgbClr val="FF0000"/>
                    </a:solidFill>
                  </a:rPr>
                  <a:t>Ritzerfeld et al., Genome Research 2011</a:t>
                </a:r>
              </a:p>
            </p:txBody>
          </p:sp>
        </p:grpSp>
        <p:grpSp>
          <p:nvGrpSpPr>
            <p:cNvPr id="27674" name="Group 44"/>
            <p:cNvGrpSpPr>
              <a:grpSpLocks/>
            </p:cNvGrpSpPr>
            <p:nvPr/>
          </p:nvGrpSpPr>
          <p:grpSpPr bwMode="auto">
            <a:xfrm>
              <a:off x="1628775" y="3343521"/>
              <a:ext cx="7223554" cy="338554"/>
              <a:chOff x="1628775" y="955827"/>
              <a:chExt cx="7223554" cy="338554"/>
            </a:xfrm>
          </p:grpSpPr>
          <p:sp>
            <p:nvSpPr>
              <p:cNvPr id="3" name="Rectangle 2"/>
              <p:cNvSpPr/>
              <p:nvPr/>
            </p:nvSpPr>
            <p:spPr>
              <a:xfrm>
                <a:off x="5234366" y="964119"/>
                <a:ext cx="3618179" cy="252460"/>
              </a:xfrm>
              <a:prstGeom prst="rect">
                <a:avLst/>
              </a:prstGeom>
            </p:spPr>
            <p:txBody>
              <a:bodyPr>
                <a:spAutoFit/>
              </a:bodyPr>
              <a:lstStyle/>
              <a:p>
                <a:pPr fontAlgn="b">
                  <a:spcBef>
                    <a:spcPct val="0"/>
                  </a:spcBef>
                  <a:spcAft>
                    <a:spcPct val="0"/>
                  </a:spcAft>
                  <a:defRPr/>
                </a:pPr>
                <a:r>
                  <a:rPr lang="nb-NO" sz="1000" dirty="0">
                    <a:solidFill>
                      <a:srgbClr val="FF0000"/>
                    </a:solidFill>
                  </a:rPr>
                  <a:t>Neumann et al., Nature 2010</a:t>
                </a:r>
              </a:p>
            </p:txBody>
          </p:sp>
          <p:sp>
            <p:nvSpPr>
              <p:cNvPr id="5" name="Rectangle 4"/>
              <p:cNvSpPr/>
              <p:nvPr/>
            </p:nvSpPr>
            <p:spPr>
              <a:xfrm>
                <a:off x="1628887" y="956179"/>
                <a:ext cx="6261562" cy="338202"/>
              </a:xfrm>
              <a:prstGeom prst="rect">
                <a:avLst/>
              </a:prstGeom>
            </p:spPr>
            <p:txBody>
              <a:bodyPr>
                <a:spAutoFit/>
              </a:bodyPr>
              <a:lstStyle/>
              <a:p>
                <a:pPr fontAlgn="b">
                  <a:spcBef>
                    <a:spcPct val="0"/>
                  </a:spcBef>
                  <a:spcAft>
                    <a:spcPct val="0"/>
                  </a:spcAft>
                  <a:defRPr/>
                </a:pPr>
                <a:r>
                  <a:rPr lang="de-DE" sz="1600" dirty="0">
                    <a:solidFill>
                      <a:srgbClr val="000000"/>
                    </a:solidFill>
                  </a:rPr>
                  <a:t>Cell division</a:t>
                </a:r>
              </a:p>
            </p:txBody>
          </p:sp>
        </p:grpSp>
      </p:grpSp>
      <p:grpSp>
        <p:nvGrpSpPr>
          <p:cNvPr id="27653" name="Group 47"/>
          <p:cNvGrpSpPr>
            <a:grpSpLocks/>
          </p:cNvGrpSpPr>
          <p:nvPr/>
        </p:nvGrpSpPr>
        <p:grpSpPr bwMode="auto">
          <a:xfrm>
            <a:off x="688975" y="4651479"/>
            <a:ext cx="9291638" cy="482600"/>
            <a:chOff x="514487" y="3379025"/>
            <a:chExt cx="9291582" cy="482592"/>
          </a:xfrm>
        </p:grpSpPr>
        <p:sp>
          <p:nvSpPr>
            <p:cNvPr id="22" name="Rectangle 21"/>
            <p:cNvSpPr/>
            <p:nvPr/>
          </p:nvSpPr>
          <p:spPr>
            <a:xfrm>
              <a:off x="1628905" y="3398075"/>
              <a:ext cx="4571972" cy="338131"/>
            </a:xfrm>
            <a:prstGeom prst="rect">
              <a:avLst/>
            </a:prstGeom>
          </p:spPr>
          <p:txBody>
            <a:bodyPr>
              <a:spAutoFit/>
            </a:bodyPr>
            <a:lstStyle/>
            <a:p>
              <a:pPr fontAlgn="b">
                <a:spcBef>
                  <a:spcPct val="0"/>
                </a:spcBef>
                <a:spcAft>
                  <a:spcPct val="0"/>
                </a:spcAft>
                <a:defRPr/>
              </a:pPr>
              <a:r>
                <a:rPr lang="de-DE" sz="1600" dirty="0">
                  <a:solidFill>
                    <a:srgbClr val="000000"/>
                  </a:solidFill>
                </a:rPr>
                <a:t>Cholesterol metabolism</a:t>
              </a:r>
            </a:p>
          </p:txBody>
        </p:sp>
        <p:sp>
          <p:nvSpPr>
            <p:cNvPr id="28" name="Rectangle 27"/>
            <p:cNvSpPr/>
            <p:nvPr/>
          </p:nvSpPr>
          <p:spPr>
            <a:xfrm>
              <a:off x="5234097" y="3412361"/>
              <a:ext cx="4571972" cy="253996"/>
            </a:xfrm>
            <a:prstGeom prst="rect">
              <a:avLst/>
            </a:prstGeom>
          </p:spPr>
          <p:txBody>
            <a:bodyPr>
              <a:spAutoFit/>
            </a:bodyPr>
            <a:lstStyle/>
            <a:p>
              <a:pPr fontAlgn="b">
                <a:spcBef>
                  <a:spcPct val="0"/>
                </a:spcBef>
                <a:spcAft>
                  <a:spcPct val="0"/>
                </a:spcAft>
                <a:defRPr/>
              </a:pPr>
              <a:r>
                <a:rPr lang="de-DE" sz="1000" dirty="0">
                  <a:solidFill>
                    <a:srgbClr val="000000"/>
                  </a:solidFill>
                </a:rPr>
                <a:t>Bartz et al, Cell Metab.  2009</a:t>
              </a:r>
            </a:p>
          </p:txBody>
        </p:sp>
        <p:grpSp>
          <p:nvGrpSpPr>
            <p:cNvPr id="27665" name="Group 39"/>
            <p:cNvGrpSpPr>
              <a:grpSpLocks/>
            </p:cNvGrpSpPr>
            <p:nvPr/>
          </p:nvGrpSpPr>
          <p:grpSpPr bwMode="auto">
            <a:xfrm>
              <a:off x="514487" y="3379025"/>
              <a:ext cx="1033640" cy="482592"/>
              <a:chOff x="200297" y="3560334"/>
              <a:chExt cx="1033640" cy="482592"/>
            </a:xfrm>
          </p:grpSpPr>
          <p:grpSp>
            <p:nvGrpSpPr>
              <p:cNvPr id="27666" name="Group 37"/>
              <p:cNvGrpSpPr>
                <a:grpSpLocks/>
              </p:cNvGrpSpPr>
              <p:nvPr/>
            </p:nvGrpSpPr>
            <p:grpSpPr bwMode="auto">
              <a:xfrm>
                <a:off x="257893" y="3560334"/>
                <a:ext cx="918317" cy="470214"/>
                <a:chOff x="250618" y="3289036"/>
                <a:chExt cx="918317" cy="470214"/>
              </a:xfrm>
            </p:grpSpPr>
            <p:pic>
              <p:nvPicPr>
                <p:cNvPr id="27668" name="Picture 8" descr="Full-size image (100 K)"/>
                <p:cNvPicPr>
                  <a:picLocks noChangeAspect="1" noChangeArrowheads="1"/>
                </p:cNvPicPr>
                <p:nvPr/>
              </p:nvPicPr>
              <p:blipFill>
                <a:blip r:embed="rId9" cstate="print">
                  <a:extLst>
                    <a:ext uri="{28A0092B-C50C-407E-A947-70E740481C1C}">
                      <a14:useLocalDpi xmlns:a14="http://schemas.microsoft.com/office/drawing/2010/main" val="0"/>
                    </a:ext>
                  </a:extLst>
                </a:blip>
                <a:srcRect l="36928" t="78441" r="30952"/>
                <a:stretch>
                  <a:fillRect/>
                </a:stretch>
              </p:blipFill>
              <p:spPr bwMode="auto">
                <a:xfrm>
                  <a:off x="250618" y="3289036"/>
                  <a:ext cx="467188" cy="468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ectangle 35"/>
                <p:cNvSpPr/>
                <p:nvPr/>
              </p:nvSpPr>
              <p:spPr bwMode="auto">
                <a:xfrm>
                  <a:off x="702608" y="3289036"/>
                  <a:ext cx="46037" cy="45401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algn="r" eaLnBrk="0" fontAlgn="base" hangingPunct="0">
                    <a:spcBef>
                      <a:spcPct val="0"/>
                    </a:spcBef>
                    <a:spcAft>
                      <a:spcPct val="0"/>
                    </a:spcAft>
                    <a:defRPr/>
                  </a:pPr>
                  <a:endParaRPr lang="de-DE" sz="2400" dirty="0">
                    <a:solidFill>
                      <a:srgbClr val="000000"/>
                    </a:solidFill>
                  </a:endParaRPr>
                </a:p>
              </p:txBody>
            </p:sp>
            <p:pic>
              <p:nvPicPr>
                <p:cNvPr id="27670" name="Picture 8" descr="Full-size image (100 K)"/>
                <p:cNvPicPr>
                  <a:picLocks noChangeAspect="1" noChangeArrowheads="1"/>
                </p:cNvPicPr>
                <p:nvPr/>
              </p:nvPicPr>
              <p:blipFill>
                <a:blip r:embed="rId9" cstate="print">
                  <a:extLst>
                    <a:ext uri="{28A0092B-C50C-407E-A947-70E740481C1C}">
                      <a14:useLocalDpi xmlns:a14="http://schemas.microsoft.com/office/drawing/2010/main" val="0"/>
                    </a:ext>
                  </a:extLst>
                </a:blip>
                <a:srcRect l="68999" t="78441"/>
                <a:stretch>
                  <a:fillRect/>
                </a:stretch>
              </p:blipFill>
              <p:spPr bwMode="auto">
                <a:xfrm>
                  <a:off x="717772" y="3290870"/>
                  <a:ext cx="451163" cy="468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9" name="Rectangle 38"/>
              <p:cNvSpPr/>
              <p:nvPr/>
            </p:nvSpPr>
            <p:spPr bwMode="auto">
              <a:xfrm>
                <a:off x="200297" y="3996889"/>
                <a:ext cx="1033457" cy="4603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algn="r" eaLnBrk="0" fontAlgn="base" hangingPunct="0">
                  <a:spcBef>
                    <a:spcPct val="0"/>
                  </a:spcBef>
                  <a:spcAft>
                    <a:spcPct val="0"/>
                  </a:spcAft>
                  <a:defRPr/>
                </a:pPr>
                <a:endParaRPr lang="de-DE" sz="2400" dirty="0">
                  <a:solidFill>
                    <a:srgbClr val="000000"/>
                  </a:solidFill>
                </a:endParaRPr>
              </a:p>
            </p:txBody>
          </p:sp>
        </p:grpSp>
      </p:grpSp>
      <p:grpSp>
        <p:nvGrpSpPr>
          <p:cNvPr id="27654" name="Group 50"/>
          <p:cNvGrpSpPr>
            <a:grpSpLocks/>
          </p:cNvGrpSpPr>
          <p:nvPr/>
        </p:nvGrpSpPr>
        <p:grpSpPr bwMode="auto">
          <a:xfrm>
            <a:off x="757238" y="5402759"/>
            <a:ext cx="6183312" cy="423863"/>
            <a:chOff x="581978" y="5597472"/>
            <a:chExt cx="6183279" cy="423863"/>
          </a:xfrm>
        </p:grpSpPr>
        <p:sp>
          <p:nvSpPr>
            <p:cNvPr id="25" name="Rectangle 24"/>
            <p:cNvSpPr/>
            <p:nvPr/>
          </p:nvSpPr>
          <p:spPr>
            <a:xfrm>
              <a:off x="1628134" y="5597472"/>
              <a:ext cx="1517642" cy="338138"/>
            </a:xfrm>
            <a:prstGeom prst="rect">
              <a:avLst/>
            </a:prstGeom>
          </p:spPr>
          <p:txBody>
            <a:bodyPr wrap="none">
              <a:spAutoFit/>
            </a:bodyPr>
            <a:lstStyle/>
            <a:p>
              <a:pPr fontAlgn="b">
                <a:spcBef>
                  <a:spcPct val="0"/>
                </a:spcBef>
                <a:spcAft>
                  <a:spcPct val="0"/>
                </a:spcAft>
                <a:defRPr/>
              </a:pPr>
              <a:r>
                <a:rPr lang="de-DE" sz="1600" dirty="0">
                  <a:solidFill>
                    <a:srgbClr val="000000"/>
                  </a:solidFill>
                </a:rPr>
                <a:t>Cystic Fibrosis</a:t>
              </a:r>
            </a:p>
          </p:txBody>
        </p:sp>
        <p:sp>
          <p:nvSpPr>
            <p:cNvPr id="31" name="Rectangle 30"/>
            <p:cNvSpPr/>
            <p:nvPr/>
          </p:nvSpPr>
          <p:spPr>
            <a:xfrm>
              <a:off x="5233328" y="5651447"/>
              <a:ext cx="1531929" cy="246063"/>
            </a:xfrm>
            <a:prstGeom prst="rect">
              <a:avLst/>
            </a:prstGeom>
          </p:spPr>
          <p:txBody>
            <a:bodyPr wrap="none">
              <a:spAutoFit/>
            </a:bodyPr>
            <a:lstStyle/>
            <a:p>
              <a:pPr fontAlgn="b">
                <a:spcBef>
                  <a:spcPct val="0"/>
                </a:spcBef>
                <a:spcAft>
                  <a:spcPct val="0"/>
                </a:spcAft>
                <a:defRPr/>
              </a:pPr>
              <a:r>
                <a:rPr lang="en-US" sz="1000" dirty="0" err="1">
                  <a:solidFill>
                    <a:srgbClr val="FF0000"/>
                  </a:solidFill>
                </a:rPr>
                <a:t>Almaca</a:t>
              </a:r>
              <a:r>
                <a:rPr lang="en-US" sz="1000" dirty="0">
                  <a:solidFill>
                    <a:srgbClr val="FF0000"/>
                  </a:solidFill>
                </a:rPr>
                <a:t> et al., Cell 2013</a:t>
              </a:r>
            </a:p>
          </p:txBody>
        </p:sp>
        <p:grpSp>
          <p:nvGrpSpPr>
            <p:cNvPr id="27659" name="Group 42"/>
            <p:cNvGrpSpPr>
              <a:grpSpLocks/>
            </p:cNvGrpSpPr>
            <p:nvPr/>
          </p:nvGrpSpPr>
          <p:grpSpPr bwMode="auto">
            <a:xfrm>
              <a:off x="581978" y="5597472"/>
              <a:ext cx="916241" cy="423863"/>
              <a:chOff x="581978" y="5459345"/>
              <a:chExt cx="916241" cy="423863"/>
            </a:xfrm>
          </p:grpSpPr>
          <p:pic>
            <p:nvPicPr>
              <p:cNvPr id="27660" name="Picture 3" descr="C:\Users\Faba\Documents\Documents\ALMF\Power_points\20013_02_18_Dublin\CFBE_Neg1_PM.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46087" y="5459345"/>
                <a:ext cx="452132"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1" name="Picture 4" descr="C:\Users\Faba\Documents\Documents\ALMF\Power_points\20013_02_18_Dublin\CFBE_Neg1_TotalCFTR.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81978" y="5459345"/>
                <a:ext cx="457259"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Rectangle 41"/>
              <p:cNvSpPr/>
              <p:nvPr/>
            </p:nvSpPr>
            <p:spPr bwMode="auto">
              <a:xfrm>
                <a:off x="1023301" y="5464108"/>
                <a:ext cx="11112" cy="4191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algn="r" eaLnBrk="0" fontAlgn="base" hangingPunct="0">
                  <a:spcBef>
                    <a:spcPct val="0"/>
                  </a:spcBef>
                  <a:spcAft>
                    <a:spcPct val="0"/>
                  </a:spcAft>
                  <a:defRPr/>
                </a:pPr>
                <a:endParaRPr lang="de-DE" sz="2400" dirty="0">
                  <a:solidFill>
                    <a:srgbClr val="000000"/>
                  </a:solidFill>
                </a:endParaRPr>
              </a:p>
            </p:txBody>
          </p:sp>
        </p:grpSp>
      </p:grpSp>
      <p:sp>
        <p:nvSpPr>
          <p:cNvPr id="52" name="Rectangle 51"/>
          <p:cNvSpPr/>
          <p:nvPr/>
        </p:nvSpPr>
        <p:spPr>
          <a:xfrm>
            <a:off x="5408613" y="4684816"/>
            <a:ext cx="4572000" cy="554038"/>
          </a:xfrm>
          <a:prstGeom prst="rect">
            <a:avLst/>
          </a:prstGeom>
        </p:spPr>
        <p:txBody>
          <a:bodyPr>
            <a:spAutoFit/>
          </a:bodyPr>
          <a:lstStyle/>
          <a:p>
            <a:pPr fontAlgn="b">
              <a:spcBef>
                <a:spcPct val="0"/>
              </a:spcBef>
              <a:spcAft>
                <a:spcPct val="0"/>
              </a:spcAft>
              <a:defRPr/>
            </a:pPr>
            <a:r>
              <a:rPr lang="de-DE" sz="1000" dirty="0">
                <a:solidFill>
                  <a:srgbClr val="000000"/>
                </a:solidFill>
              </a:rPr>
              <a:t>Bartz et al, Cell Metab.  2009</a:t>
            </a:r>
          </a:p>
          <a:p>
            <a:pPr fontAlgn="b">
              <a:spcBef>
                <a:spcPct val="0"/>
              </a:spcBef>
              <a:spcAft>
                <a:spcPct val="0"/>
              </a:spcAft>
              <a:defRPr/>
            </a:pPr>
            <a:r>
              <a:rPr lang="de-DE" sz="1000" dirty="0">
                <a:solidFill>
                  <a:srgbClr val="000000"/>
                </a:solidFill>
              </a:rPr>
              <a:t>Blattmann et al., PloS Genet 2013</a:t>
            </a:r>
          </a:p>
          <a:p>
            <a:pPr fontAlgn="b">
              <a:spcBef>
                <a:spcPct val="0"/>
              </a:spcBef>
              <a:spcAft>
                <a:spcPct val="0"/>
              </a:spcAft>
              <a:defRPr/>
            </a:pPr>
            <a:endParaRPr lang="de-DE" sz="1000" dirty="0">
              <a:solidFill>
                <a:srgbClr val="000000"/>
              </a:solidFill>
            </a:endParaRPr>
          </a:p>
        </p:txBody>
      </p:sp>
      <p:pic>
        <p:nvPicPr>
          <p:cNvPr id="2" name="Micropilot Metaphase_Movie - for publications.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2"/>
          <a:srcRect t="14208" b="17917"/>
          <a:stretch/>
        </p:blipFill>
        <p:spPr>
          <a:xfrm>
            <a:off x="748811" y="3789466"/>
            <a:ext cx="926721" cy="629012"/>
          </a:xfrm>
          <a:prstGeom prst="rect">
            <a:avLst/>
          </a:prstGeom>
        </p:spPr>
      </p:pic>
      <p:sp>
        <p:nvSpPr>
          <p:cNvPr id="45" name="Text Box 4"/>
          <p:cNvSpPr txBox="1">
            <a:spLocks noChangeArrowheads="1"/>
          </p:cNvSpPr>
          <p:nvPr/>
        </p:nvSpPr>
        <p:spPr bwMode="auto">
          <a:xfrm>
            <a:off x="5496781" y="6174315"/>
            <a:ext cx="4319588" cy="1920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9pPr>
          </a:lstStyle>
          <a:p>
            <a:pPr eaLnBrk="0" fontAlgn="base" hangingPunct="0">
              <a:spcBef>
                <a:spcPct val="0"/>
              </a:spcBef>
              <a:spcAft>
                <a:spcPct val="0"/>
              </a:spcAft>
            </a:pPr>
            <a:r>
              <a:rPr lang="en-GB" altLang="en-US" sz="1000" dirty="0" smtClean="0">
                <a:latin typeface="Arial" charset="0"/>
              </a:rPr>
              <a:t>Boni </a:t>
            </a:r>
            <a:r>
              <a:rPr lang="en-GB" altLang="en-US" sz="1000" dirty="0">
                <a:latin typeface="Arial" charset="0"/>
              </a:rPr>
              <a:t>et al. J Cell </a:t>
            </a:r>
            <a:r>
              <a:rPr lang="en-GB" altLang="en-US" sz="1000" dirty="0" err="1">
                <a:latin typeface="Arial" charset="0"/>
              </a:rPr>
              <a:t>Biol</a:t>
            </a:r>
            <a:r>
              <a:rPr lang="en-GB" altLang="en-US" sz="1000" dirty="0">
                <a:latin typeface="Arial" charset="0"/>
              </a:rPr>
              <a:t> </a:t>
            </a:r>
            <a:r>
              <a:rPr lang="en-GB" altLang="en-US" sz="1000" dirty="0" smtClean="0">
                <a:latin typeface="Arial" charset="0"/>
              </a:rPr>
              <a:t>2015</a:t>
            </a:r>
            <a:endParaRPr lang="en-GB" altLang="en-US" sz="1000" dirty="0">
              <a:latin typeface="Arial" charset="0"/>
            </a:endParaRPr>
          </a:p>
        </p:txBody>
      </p:sp>
      <p:sp>
        <p:nvSpPr>
          <p:cNvPr id="46" name="Rectangle 45"/>
          <p:cNvSpPr/>
          <p:nvPr/>
        </p:nvSpPr>
        <p:spPr bwMode="auto">
          <a:xfrm>
            <a:off x="1804025" y="6127648"/>
            <a:ext cx="3276859" cy="338554"/>
          </a:xfrm>
          <a:prstGeom prst="rect">
            <a:avLst/>
          </a:prstGeom>
        </p:spPr>
        <p:txBody>
          <a:bodyPr wrap="none">
            <a:spAutoFit/>
          </a:bodyPr>
          <a:lstStyle/>
          <a:p>
            <a:pPr fontAlgn="b">
              <a:spcBef>
                <a:spcPct val="0"/>
              </a:spcBef>
              <a:spcAft>
                <a:spcPct val="0"/>
              </a:spcAft>
              <a:defRPr/>
            </a:pPr>
            <a:r>
              <a:rPr lang="de-DE" sz="1600" dirty="0">
                <a:solidFill>
                  <a:srgbClr val="000000"/>
                </a:solidFill>
              </a:rPr>
              <a:t>Inner membrane nuclear targeting</a:t>
            </a:r>
          </a:p>
        </p:txBody>
      </p:sp>
      <p:grpSp>
        <p:nvGrpSpPr>
          <p:cNvPr id="11" name="Group 10"/>
          <p:cNvGrpSpPr/>
          <p:nvPr/>
        </p:nvGrpSpPr>
        <p:grpSpPr>
          <a:xfrm>
            <a:off x="757237" y="6001034"/>
            <a:ext cx="928615" cy="552166"/>
            <a:chOff x="582612" y="5541130"/>
            <a:chExt cx="928615" cy="552166"/>
          </a:xfrm>
        </p:grpSpPr>
        <p:pic>
          <p:nvPicPr>
            <p:cNvPr id="43" name="Picture 3"/>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56397" t="55760" r="27224" b="7118"/>
            <a:stretch/>
          </p:blipFill>
          <p:spPr bwMode="auto">
            <a:xfrm rot="5400000">
              <a:off x="805225" y="5387293"/>
              <a:ext cx="483390" cy="92861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7" name="Straight Connector 6"/>
            <p:cNvCxnSpPr/>
            <p:nvPr/>
          </p:nvCxnSpPr>
          <p:spPr bwMode="auto">
            <a:xfrm>
              <a:off x="1043608" y="5599498"/>
              <a:ext cx="0" cy="483388"/>
            </a:xfrm>
            <a:prstGeom prst="line">
              <a:avLst/>
            </a:prstGeom>
            <a:solidFill>
              <a:schemeClr val="accent1"/>
            </a:solidFill>
            <a:ln w="19050" cap="flat" cmpd="sng" algn="ctr">
              <a:solidFill>
                <a:schemeClr val="bg1"/>
              </a:solidFill>
              <a:prstDash val="solid"/>
              <a:round/>
              <a:headEnd type="none" w="med" len="med"/>
              <a:tailEnd type="none" w="med" len="med"/>
            </a:ln>
            <a:effectLst/>
          </p:spPr>
        </p:cxnSp>
        <p:sp>
          <p:nvSpPr>
            <p:cNvPr id="10" name="Rectangle 9"/>
            <p:cNvSpPr/>
            <p:nvPr/>
          </p:nvSpPr>
          <p:spPr bwMode="auto">
            <a:xfrm>
              <a:off x="582613" y="5541130"/>
              <a:ext cx="916246" cy="7850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en-US" sz="2400" dirty="0">
                <a:solidFill>
                  <a:srgbClr val="000000"/>
                </a:solidFill>
              </a:endParaRPr>
            </a:p>
          </p:txBody>
        </p:sp>
      </p:grpSp>
    </p:spTree>
    <p:extLst>
      <p:ext uri="{BB962C8B-B14F-4D97-AF65-F5344CB8AC3E}">
        <p14:creationId xmlns:p14="http://schemas.microsoft.com/office/powerpoint/2010/main" val="3020986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9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90800"/>
            <a:ext cx="8229600" cy="1143000"/>
          </a:xfrm>
        </p:spPr>
        <p:txBody>
          <a:bodyPr>
            <a:normAutofit/>
          </a:bodyPr>
          <a:lstStyle/>
          <a:p>
            <a:r>
              <a:rPr lang="en-US" dirty="0" smtClean="0"/>
              <a:t>Microscope system considerations</a:t>
            </a:r>
            <a:endParaRPr lang="en-US" dirty="0"/>
          </a:p>
        </p:txBody>
      </p:sp>
    </p:spTree>
    <p:extLst>
      <p:ext uri="{BB962C8B-B14F-4D97-AF65-F5344CB8AC3E}">
        <p14:creationId xmlns:p14="http://schemas.microsoft.com/office/powerpoint/2010/main" val="13407154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M</a:t>
            </a:r>
            <a:r>
              <a:rPr lang="en-US" dirty="0" smtClean="0"/>
              <a:t>ulti-color Imaging Modalities</a:t>
            </a:r>
            <a:endParaRPr lang="en-US" dirty="0"/>
          </a:p>
        </p:txBody>
      </p:sp>
      <p:sp>
        <p:nvSpPr>
          <p:cNvPr id="4" name="TextBox 3"/>
          <p:cNvSpPr txBox="1"/>
          <p:nvPr/>
        </p:nvSpPr>
        <p:spPr>
          <a:xfrm>
            <a:off x="2057400" y="1981200"/>
            <a:ext cx="874796" cy="369332"/>
          </a:xfrm>
          <a:prstGeom prst="rect">
            <a:avLst/>
          </a:prstGeom>
          <a:noFill/>
        </p:spPr>
        <p:txBody>
          <a:bodyPr wrap="none" rtlCol="0">
            <a:spAutoFit/>
          </a:bodyPr>
          <a:lstStyle/>
          <a:p>
            <a:r>
              <a:rPr lang="en-US" dirty="0">
                <a:solidFill>
                  <a:srgbClr val="000000"/>
                </a:solidFill>
              </a:rPr>
              <a:t>S</a:t>
            </a:r>
            <a:r>
              <a:rPr lang="en-US" dirty="0" smtClean="0">
                <a:solidFill>
                  <a:srgbClr val="000000"/>
                </a:solidFill>
              </a:rPr>
              <a:t>ample</a:t>
            </a:r>
            <a:endParaRPr lang="en-US" dirty="0">
              <a:solidFill>
                <a:srgbClr val="000000"/>
              </a:solidFill>
            </a:endParaRPr>
          </a:p>
        </p:txBody>
      </p:sp>
      <p:sp>
        <p:nvSpPr>
          <p:cNvPr id="6" name="TextBox 5"/>
          <p:cNvSpPr txBox="1"/>
          <p:nvPr/>
        </p:nvSpPr>
        <p:spPr>
          <a:xfrm>
            <a:off x="2819400" y="2514600"/>
            <a:ext cx="1368020" cy="1200329"/>
          </a:xfrm>
          <a:prstGeom prst="rect">
            <a:avLst/>
          </a:prstGeom>
          <a:noFill/>
        </p:spPr>
        <p:txBody>
          <a:bodyPr wrap="none" rtlCol="0">
            <a:spAutoFit/>
          </a:bodyPr>
          <a:lstStyle/>
          <a:p>
            <a:pPr algn="ctr"/>
            <a:r>
              <a:rPr lang="en-US" dirty="0" smtClean="0">
                <a:solidFill>
                  <a:srgbClr val="000000"/>
                </a:solidFill>
              </a:rPr>
              <a:t>Filter cubes</a:t>
            </a:r>
          </a:p>
          <a:p>
            <a:pPr algn="ctr"/>
            <a:r>
              <a:rPr lang="en-US" b="1" dirty="0" smtClean="0">
                <a:solidFill>
                  <a:srgbClr val="000000"/>
                </a:solidFill>
              </a:rPr>
              <a:t>hundreds </a:t>
            </a:r>
            <a:r>
              <a:rPr lang="en-US" b="1" dirty="0">
                <a:solidFill>
                  <a:srgbClr val="000000"/>
                </a:solidFill>
              </a:rPr>
              <a:t>of </a:t>
            </a:r>
            <a:r>
              <a:rPr lang="en-US" b="1" dirty="0" smtClean="0">
                <a:solidFill>
                  <a:srgbClr val="000000"/>
                </a:solidFill>
              </a:rPr>
              <a:t/>
            </a:r>
            <a:br>
              <a:rPr lang="en-US" b="1" dirty="0" smtClean="0">
                <a:solidFill>
                  <a:srgbClr val="000000"/>
                </a:solidFill>
              </a:rPr>
            </a:br>
            <a:r>
              <a:rPr lang="en-US" b="1" dirty="0" smtClean="0">
                <a:solidFill>
                  <a:srgbClr val="000000"/>
                </a:solidFill>
              </a:rPr>
              <a:t>milliseconds</a:t>
            </a:r>
            <a:endParaRPr lang="en-US" b="1" dirty="0">
              <a:solidFill>
                <a:srgbClr val="000000"/>
              </a:solidFill>
            </a:endParaRPr>
          </a:p>
          <a:p>
            <a:pPr algn="ctr"/>
            <a:endParaRPr lang="en-US" dirty="0" smtClean="0">
              <a:solidFill>
                <a:srgbClr val="000000"/>
              </a:solidFill>
            </a:endParaRPr>
          </a:p>
        </p:txBody>
      </p:sp>
      <p:sp>
        <p:nvSpPr>
          <p:cNvPr id="10" name="TextBox 9"/>
          <p:cNvSpPr txBox="1"/>
          <p:nvPr/>
        </p:nvSpPr>
        <p:spPr>
          <a:xfrm>
            <a:off x="609600" y="2514600"/>
            <a:ext cx="1276273" cy="923330"/>
          </a:xfrm>
          <a:prstGeom prst="rect">
            <a:avLst/>
          </a:prstGeom>
          <a:noFill/>
        </p:spPr>
        <p:txBody>
          <a:bodyPr wrap="none" rtlCol="0">
            <a:spAutoFit/>
          </a:bodyPr>
          <a:lstStyle/>
          <a:p>
            <a:r>
              <a:rPr lang="en-US" dirty="0" smtClean="0">
                <a:solidFill>
                  <a:srgbClr val="000000"/>
                </a:solidFill>
              </a:rPr>
              <a:t>Halogen</a:t>
            </a:r>
            <a:br>
              <a:rPr lang="en-US" dirty="0" smtClean="0">
                <a:solidFill>
                  <a:srgbClr val="000000"/>
                </a:solidFill>
              </a:rPr>
            </a:br>
            <a:r>
              <a:rPr lang="en-US" dirty="0" smtClean="0">
                <a:solidFill>
                  <a:srgbClr val="000000"/>
                </a:solidFill>
              </a:rPr>
              <a:t>light source</a:t>
            </a:r>
          </a:p>
          <a:p>
            <a:r>
              <a:rPr lang="en-US" b="1" dirty="0" smtClean="0">
                <a:solidFill>
                  <a:srgbClr val="000000"/>
                </a:solidFill>
              </a:rPr>
              <a:t>fixed</a:t>
            </a:r>
            <a:endParaRPr lang="en-US" b="1" dirty="0">
              <a:solidFill>
                <a:srgbClr val="000000"/>
              </a:solidFill>
            </a:endParaRPr>
          </a:p>
        </p:txBody>
      </p:sp>
      <p:sp>
        <p:nvSpPr>
          <p:cNvPr id="13" name="TextBox 12"/>
          <p:cNvSpPr txBox="1"/>
          <p:nvPr/>
        </p:nvSpPr>
        <p:spPr>
          <a:xfrm>
            <a:off x="6248400" y="2133600"/>
            <a:ext cx="874796" cy="369332"/>
          </a:xfrm>
          <a:prstGeom prst="rect">
            <a:avLst/>
          </a:prstGeom>
          <a:noFill/>
        </p:spPr>
        <p:txBody>
          <a:bodyPr wrap="none" rtlCol="0">
            <a:spAutoFit/>
          </a:bodyPr>
          <a:lstStyle/>
          <a:p>
            <a:r>
              <a:rPr lang="en-US" dirty="0">
                <a:solidFill>
                  <a:srgbClr val="000000"/>
                </a:solidFill>
              </a:rPr>
              <a:t>S</a:t>
            </a:r>
            <a:r>
              <a:rPr lang="en-US" dirty="0" smtClean="0">
                <a:solidFill>
                  <a:srgbClr val="000000"/>
                </a:solidFill>
              </a:rPr>
              <a:t>ample</a:t>
            </a:r>
            <a:endParaRPr lang="en-US" dirty="0">
              <a:solidFill>
                <a:srgbClr val="000000"/>
              </a:solidFill>
            </a:endParaRPr>
          </a:p>
        </p:txBody>
      </p:sp>
      <p:sp>
        <p:nvSpPr>
          <p:cNvPr id="16" name="TextBox 15"/>
          <p:cNvSpPr txBox="1"/>
          <p:nvPr/>
        </p:nvSpPr>
        <p:spPr>
          <a:xfrm>
            <a:off x="5791200" y="3505200"/>
            <a:ext cx="2178526" cy="646331"/>
          </a:xfrm>
          <a:prstGeom prst="rect">
            <a:avLst/>
          </a:prstGeom>
          <a:noFill/>
        </p:spPr>
        <p:txBody>
          <a:bodyPr wrap="none" rtlCol="0">
            <a:spAutoFit/>
          </a:bodyPr>
          <a:lstStyle/>
          <a:p>
            <a:r>
              <a:rPr lang="en-US" dirty="0" smtClean="0">
                <a:solidFill>
                  <a:srgbClr val="000000"/>
                </a:solidFill>
              </a:rPr>
              <a:t>Emission filter wheel</a:t>
            </a:r>
            <a:br>
              <a:rPr lang="en-US" dirty="0" smtClean="0">
                <a:solidFill>
                  <a:srgbClr val="000000"/>
                </a:solidFill>
              </a:rPr>
            </a:br>
            <a:r>
              <a:rPr lang="en-US" b="1" dirty="0" smtClean="0">
                <a:solidFill>
                  <a:srgbClr val="000000"/>
                </a:solidFill>
              </a:rPr>
              <a:t>tens of milliseconds</a:t>
            </a:r>
            <a:endParaRPr lang="en-US" b="1" dirty="0">
              <a:solidFill>
                <a:srgbClr val="000000"/>
              </a:solidFill>
            </a:endParaRPr>
          </a:p>
        </p:txBody>
      </p:sp>
      <p:sp>
        <p:nvSpPr>
          <p:cNvPr id="18" name="TextBox 17"/>
          <p:cNvSpPr txBox="1"/>
          <p:nvPr/>
        </p:nvSpPr>
        <p:spPr>
          <a:xfrm>
            <a:off x="4953000" y="2514600"/>
            <a:ext cx="1368020" cy="923330"/>
          </a:xfrm>
          <a:prstGeom prst="rect">
            <a:avLst/>
          </a:prstGeom>
          <a:noFill/>
        </p:spPr>
        <p:txBody>
          <a:bodyPr wrap="none" rtlCol="0">
            <a:spAutoFit/>
          </a:bodyPr>
          <a:lstStyle/>
          <a:p>
            <a:r>
              <a:rPr lang="en-US" dirty="0" smtClean="0">
                <a:solidFill>
                  <a:srgbClr val="000000"/>
                </a:solidFill>
              </a:rPr>
              <a:t>LED</a:t>
            </a:r>
          </a:p>
          <a:p>
            <a:r>
              <a:rPr lang="en-US" dirty="0" smtClean="0">
                <a:solidFill>
                  <a:srgbClr val="000000"/>
                </a:solidFill>
              </a:rPr>
              <a:t>Switching</a:t>
            </a:r>
          </a:p>
          <a:p>
            <a:r>
              <a:rPr lang="en-US" b="1" dirty="0" smtClean="0">
                <a:solidFill>
                  <a:srgbClr val="000000"/>
                </a:solidFill>
              </a:rPr>
              <a:t>milliseconds</a:t>
            </a:r>
            <a:endParaRPr lang="en-US" b="1" dirty="0">
              <a:solidFill>
                <a:srgbClr val="000000"/>
              </a:solidFill>
            </a:endParaRPr>
          </a:p>
        </p:txBody>
      </p:sp>
      <p:grpSp>
        <p:nvGrpSpPr>
          <p:cNvPr id="36" name="Group 35"/>
          <p:cNvGrpSpPr/>
          <p:nvPr/>
        </p:nvGrpSpPr>
        <p:grpSpPr>
          <a:xfrm>
            <a:off x="2133600" y="2590800"/>
            <a:ext cx="685800" cy="685800"/>
            <a:chOff x="2133600" y="3048000"/>
            <a:chExt cx="685800" cy="685800"/>
          </a:xfrm>
        </p:grpSpPr>
        <p:grpSp>
          <p:nvGrpSpPr>
            <p:cNvPr id="25" name="Group 24"/>
            <p:cNvGrpSpPr/>
            <p:nvPr/>
          </p:nvGrpSpPr>
          <p:grpSpPr>
            <a:xfrm>
              <a:off x="2133600" y="3048000"/>
              <a:ext cx="685800" cy="685800"/>
              <a:chOff x="2133600" y="2743200"/>
              <a:chExt cx="762000" cy="685800"/>
            </a:xfrm>
          </p:grpSpPr>
          <p:sp>
            <p:nvSpPr>
              <p:cNvPr id="22" name="Rectangle 21"/>
              <p:cNvSpPr/>
              <p:nvPr/>
            </p:nvSpPr>
            <p:spPr>
              <a:xfrm>
                <a:off x="2133600" y="2743200"/>
                <a:ext cx="762000" cy="685800"/>
              </a:xfrm>
              <a:prstGeom prst="rect">
                <a:avLst/>
              </a:prstGeom>
              <a:no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cxnSp>
            <p:nvCxnSpPr>
              <p:cNvPr id="24" name="Straight Connector 23"/>
              <p:cNvCxnSpPr/>
              <p:nvPr/>
            </p:nvCxnSpPr>
            <p:spPr>
              <a:xfrm flipV="1">
                <a:off x="2133600" y="2743200"/>
                <a:ext cx="762000" cy="685800"/>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cxnSp>
          <p:nvCxnSpPr>
            <p:cNvPr id="27" name="Straight Connector 26"/>
            <p:cNvCxnSpPr/>
            <p:nvPr/>
          </p:nvCxnSpPr>
          <p:spPr>
            <a:xfrm flipV="1">
              <a:off x="2133600" y="3202782"/>
              <a:ext cx="0" cy="337368"/>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307710" y="3733800"/>
              <a:ext cx="381000" cy="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2286000" y="32004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6553200" y="2778150"/>
            <a:ext cx="428070" cy="422250"/>
            <a:chOff x="6629400" y="3505200"/>
            <a:chExt cx="428070" cy="422250"/>
          </a:xfrm>
        </p:grpSpPr>
        <p:cxnSp>
          <p:nvCxnSpPr>
            <p:cNvPr id="37" name="Straight Connector 36"/>
            <p:cNvCxnSpPr/>
            <p:nvPr/>
          </p:nvCxnSpPr>
          <p:spPr>
            <a:xfrm flipV="1">
              <a:off x="6629400" y="35052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6652704" y="3522675"/>
              <a:ext cx="381000" cy="38100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6676470" y="3546450"/>
              <a:ext cx="381000" cy="381000"/>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grpSp>
      <p:sp>
        <p:nvSpPr>
          <p:cNvPr id="42" name="TextBox 41"/>
          <p:cNvSpPr txBox="1"/>
          <p:nvPr/>
        </p:nvSpPr>
        <p:spPr>
          <a:xfrm>
            <a:off x="7086600" y="2505670"/>
            <a:ext cx="1229949" cy="923330"/>
          </a:xfrm>
          <a:prstGeom prst="rect">
            <a:avLst/>
          </a:prstGeom>
          <a:noFill/>
        </p:spPr>
        <p:txBody>
          <a:bodyPr wrap="none" rtlCol="0">
            <a:spAutoFit/>
          </a:bodyPr>
          <a:lstStyle/>
          <a:p>
            <a:r>
              <a:rPr lang="en-US" dirty="0" smtClean="0">
                <a:solidFill>
                  <a:srgbClr val="000000"/>
                </a:solidFill>
              </a:rPr>
              <a:t>Multi-band</a:t>
            </a:r>
            <a:br>
              <a:rPr lang="en-US" dirty="0" smtClean="0">
                <a:solidFill>
                  <a:srgbClr val="000000"/>
                </a:solidFill>
              </a:rPr>
            </a:br>
            <a:r>
              <a:rPr lang="en-US" dirty="0" smtClean="0">
                <a:solidFill>
                  <a:srgbClr val="000000"/>
                </a:solidFill>
              </a:rPr>
              <a:t>dichroic</a:t>
            </a:r>
            <a:br>
              <a:rPr lang="en-US" dirty="0" smtClean="0">
                <a:solidFill>
                  <a:srgbClr val="000000"/>
                </a:solidFill>
              </a:rPr>
            </a:br>
            <a:r>
              <a:rPr lang="en-US" b="1" dirty="0" smtClean="0">
                <a:solidFill>
                  <a:srgbClr val="000000"/>
                </a:solidFill>
              </a:rPr>
              <a:t>fixed</a:t>
            </a:r>
          </a:p>
        </p:txBody>
      </p:sp>
      <p:sp>
        <p:nvSpPr>
          <p:cNvPr id="43" name="TextBox 42"/>
          <p:cNvSpPr txBox="1"/>
          <p:nvPr/>
        </p:nvSpPr>
        <p:spPr>
          <a:xfrm>
            <a:off x="3810000" y="4191000"/>
            <a:ext cx="874796" cy="369332"/>
          </a:xfrm>
          <a:prstGeom prst="rect">
            <a:avLst/>
          </a:prstGeom>
          <a:noFill/>
        </p:spPr>
        <p:txBody>
          <a:bodyPr wrap="none" rtlCol="0">
            <a:spAutoFit/>
          </a:bodyPr>
          <a:lstStyle/>
          <a:p>
            <a:r>
              <a:rPr lang="en-US" dirty="0">
                <a:solidFill>
                  <a:srgbClr val="000000"/>
                </a:solidFill>
              </a:rPr>
              <a:t>S</a:t>
            </a:r>
            <a:r>
              <a:rPr lang="en-US" dirty="0" smtClean="0">
                <a:solidFill>
                  <a:srgbClr val="000000"/>
                </a:solidFill>
              </a:rPr>
              <a:t>ample</a:t>
            </a:r>
            <a:endParaRPr lang="en-US" dirty="0">
              <a:solidFill>
                <a:srgbClr val="000000"/>
              </a:solidFill>
            </a:endParaRPr>
          </a:p>
        </p:txBody>
      </p:sp>
      <p:sp>
        <p:nvSpPr>
          <p:cNvPr id="44" name="TextBox 43"/>
          <p:cNvSpPr txBox="1"/>
          <p:nvPr/>
        </p:nvSpPr>
        <p:spPr>
          <a:xfrm>
            <a:off x="4800600" y="5638800"/>
            <a:ext cx="1513418" cy="923330"/>
          </a:xfrm>
          <a:prstGeom prst="rect">
            <a:avLst/>
          </a:prstGeom>
          <a:noFill/>
        </p:spPr>
        <p:txBody>
          <a:bodyPr wrap="none" rtlCol="0">
            <a:spAutoFit/>
          </a:bodyPr>
          <a:lstStyle/>
          <a:p>
            <a:r>
              <a:rPr lang="en-US" dirty="0" smtClean="0">
                <a:solidFill>
                  <a:srgbClr val="000000"/>
                </a:solidFill>
              </a:rPr>
              <a:t>Multi-band</a:t>
            </a:r>
            <a:br>
              <a:rPr lang="en-US" dirty="0" smtClean="0">
                <a:solidFill>
                  <a:srgbClr val="000000"/>
                </a:solidFill>
              </a:rPr>
            </a:br>
            <a:r>
              <a:rPr lang="en-US" dirty="0" smtClean="0">
                <a:solidFill>
                  <a:srgbClr val="000000"/>
                </a:solidFill>
              </a:rPr>
              <a:t>emission filter</a:t>
            </a:r>
          </a:p>
          <a:p>
            <a:r>
              <a:rPr lang="en-US" b="1" dirty="0" smtClean="0">
                <a:solidFill>
                  <a:srgbClr val="000000"/>
                </a:solidFill>
              </a:rPr>
              <a:t>fixed</a:t>
            </a:r>
            <a:endParaRPr lang="en-US" dirty="0">
              <a:solidFill>
                <a:srgbClr val="000000"/>
              </a:solidFill>
            </a:endParaRPr>
          </a:p>
        </p:txBody>
      </p:sp>
      <p:sp>
        <p:nvSpPr>
          <p:cNvPr id="46" name="TextBox 45"/>
          <p:cNvSpPr txBox="1"/>
          <p:nvPr/>
        </p:nvSpPr>
        <p:spPr>
          <a:xfrm>
            <a:off x="2514600" y="4572000"/>
            <a:ext cx="1368020" cy="923330"/>
          </a:xfrm>
          <a:prstGeom prst="rect">
            <a:avLst/>
          </a:prstGeom>
          <a:noFill/>
        </p:spPr>
        <p:txBody>
          <a:bodyPr wrap="none" rtlCol="0">
            <a:spAutoFit/>
          </a:bodyPr>
          <a:lstStyle/>
          <a:p>
            <a:r>
              <a:rPr lang="en-US" dirty="0" smtClean="0">
                <a:solidFill>
                  <a:srgbClr val="000000"/>
                </a:solidFill>
              </a:rPr>
              <a:t>LED</a:t>
            </a:r>
          </a:p>
          <a:p>
            <a:r>
              <a:rPr lang="en-US" dirty="0" smtClean="0">
                <a:solidFill>
                  <a:srgbClr val="000000"/>
                </a:solidFill>
              </a:rPr>
              <a:t>Switching</a:t>
            </a:r>
          </a:p>
          <a:p>
            <a:r>
              <a:rPr lang="en-US" b="1" dirty="0" smtClean="0">
                <a:solidFill>
                  <a:srgbClr val="000000"/>
                </a:solidFill>
              </a:rPr>
              <a:t>milliseconds</a:t>
            </a:r>
            <a:endParaRPr lang="en-US" b="1" dirty="0">
              <a:solidFill>
                <a:srgbClr val="000000"/>
              </a:solidFill>
            </a:endParaRPr>
          </a:p>
        </p:txBody>
      </p:sp>
      <p:grpSp>
        <p:nvGrpSpPr>
          <p:cNvPr id="47" name="Group 46"/>
          <p:cNvGrpSpPr/>
          <p:nvPr/>
        </p:nvGrpSpPr>
        <p:grpSpPr>
          <a:xfrm>
            <a:off x="4114800" y="4835550"/>
            <a:ext cx="428070" cy="422250"/>
            <a:chOff x="6629400" y="3505200"/>
            <a:chExt cx="428070" cy="422250"/>
          </a:xfrm>
        </p:grpSpPr>
        <p:cxnSp>
          <p:nvCxnSpPr>
            <p:cNvPr id="48" name="Straight Connector 47"/>
            <p:cNvCxnSpPr/>
            <p:nvPr/>
          </p:nvCxnSpPr>
          <p:spPr>
            <a:xfrm flipV="1">
              <a:off x="6629400" y="35052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V="1">
              <a:off x="6652704" y="3522675"/>
              <a:ext cx="381000" cy="38100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V="1">
              <a:off x="6676470" y="3546450"/>
              <a:ext cx="381000" cy="381000"/>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grpSp>
      <p:sp>
        <p:nvSpPr>
          <p:cNvPr id="51" name="TextBox 50"/>
          <p:cNvSpPr txBox="1"/>
          <p:nvPr/>
        </p:nvSpPr>
        <p:spPr>
          <a:xfrm>
            <a:off x="4648200" y="4563070"/>
            <a:ext cx="1229949" cy="923330"/>
          </a:xfrm>
          <a:prstGeom prst="rect">
            <a:avLst/>
          </a:prstGeom>
          <a:noFill/>
        </p:spPr>
        <p:txBody>
          <a:bodyPr wrap="none" rtlCol="0">
            <a:spAutoFit/>
          </a:bodyPr>
          <a:lstStyle/>
          <a:p>
            <a:r>
              <a:rPr lang="en-US" dirty="0" smtClean="0">
                <a:solidFill>
                  <a:srgbClr val="000000"/>
                </a:solidFill>
              </a:rPr>
              <a:t>Multi-band</a:t>
            </a:r>
            <a:br>
              <a:rPr lang="en-US" dirty="0" smtClean="0">
                <a:solidFill>
                  <a:srgbClr val="000000"/>
                </a:solidFill>
              </a:rPr>
            </a:br>
            <a:r>
              <a:rPr lang="en-US" dirty="0" smtClean="0">
                <a:solidFill>
                  <a:srgbClr val="000000"/>
                </a:solidFill>
              </a:rPr>
              <a:t>dichroic</a:t>
            </a:r>
            <a:br>
              <a:rPr lang="en-US" dirty="0" smtClean="0">
                <a:solidFill>
                  <a:srgbClr val="000000"/>
                </a:solidFill>
              </a:rPr>
            </a:br>
            <a:r>
              <a:rPr lang="en-US" b="1" dirty="0" smtClean="0">
                <a:solidFill>
                  <a:srgbClr val="000000"/>
                </a:solidFill>
              </a:rPr>
              <a:t>fixed</a:t>
            </a:r>
          </a:p>
        </p:txBody>
      </p:sp>
      <p:grpSp>
        <p:nvGrpSpPr>
          <p:cNvPr id="52" name="Group 51"/>
          <p:cNvGrpSpPr/>
          <p:nvPr/>
        </p:nvGrpSpPr>
        <p:grpSpPr>
          <a:xfrm rot="2720426">
            <a:off x="4114800" y="5715000"/>
            <a:ext cx="428070" cy="422250"/>
            <a:chOff x="6629400" y="3505200"/>
            <a:chExt cx="428070" cy="422250"/>
          </a:xfrm>
        </p:grpSpPr>
        <p:cxnSp>
          <p:nvCxnSpPr>
            <p:cNvPr id="53" name="Straight Connector 52"/>
            <p:cNvCxnSpPr/>
            <p:nvPr/>
          </p:nvCxnSpPr>
          <p:spPr>
            <a:xfrm flipV="1">
              <a:off x="6629400" y="35052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6652704" y="3522675"/>
              <a:ext cx="381000" cy="38100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6676470" y="3546450"/>
              <a:ext cx="381000" cy="381000"/>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grpSp>
      <p:pic>
        <p:nvPicPr>
          <p:cNvPr id="56" name="Picture 55"/>
          <p:cNvPicPr>
            <a:picLocks noChangeAspect="1"/>
          </p:cNvPicPr>
          <p:nvPr/>
        </p:nvPicPr>
        <p:blipFill>
          <a:blip r:embed="rId2">
            <a:alphaModFix amt="59000"/>
          </a:blip>
          <a:stretch>
            <a:fillRect/>
          </a:stretch>
        </p:blipFill>
        <p:spPr>
          <a:xfrm>
            <a:off x="1981200" y="3200400"/>
            <a:ext cx="1016000" cy="1016000"/>
          </a:xfrm>
          <a:prstGeom prst="rect">
            <a:avLst/>
          </a:prstGeom>
        </p:spPr>
      </p:pic>
      <p:pic>
        <p:nvPicPr>
          <p:cNvPr id="57" name="Picture 56"/>
          <p:cNvPicPr>
            <a:picLocks noChangeAspect="1"/>
          </p:cNvPicPr>
          <p:nvPr/>
        </p:nvPicPr>
        <p:blipFill>
          <a:blip r:embed="rId2">
            <a:alphaModFix amt="59000"/>
          </a:blip>
          <a:stretch>
            <a:fillRect/>
          </a:stretch>
        </p:blipFill>
        <p:spPr>
          <a:xfrm>
            <a:off x="6248400" y="3886200"/>
            <a:ext cx="1016000" cy="1016000"/>
          </a:xfrm>
          <a:prstGeom prst="rect">
            <a:avLst/>
          </a:prstGeom>
        </p:spPr>
      </p:pic>
      <p:pic>
        <p:nvPicPr>
          <p:cNvPr id="58" name="Picture 57"/>
          <p:cNvPicPr>
            <a:picLocks noChangeAspect="1"/>
          </p:cNvPicPr>
          <p:nvPr/>
        </p:nvPicPr>
        <p:blipFill>
          <a:blip r:embed="rId2">
            <a:alphaModFix amt="59000"/>
          </a:blip>
          <a:stretch>
            <a:fillRect/>
          </a:stretch>
        </p:blipFill>
        <p:spPr>
          <a:xfrm>
            <a:off x="3810000" y="5842000"/>
            <a:ext cx="1016000" cy="1016000"/>
          </a:xfrm>
          <a:prstGeom prst="rect">
            <a:avLst/>
          </a:prstGeom>
        </p:spPr>
      </p:pic>
      <p:sp>
        <p:nvSpPr>
          <p:cNvPr id="59" name="TextBox 58"/>
          <p:cNvSpPr txBox="1"/>
          <p:nvPr/>
        </p:nvSpPr>
        <p:spPr>
          <a:xfrm>
            <a:off x="6324600" y="5486400"/>
            <a:ext cx="1405328" cy="923330"/>
          </a:xfrm>
          <a:prstGeom prst="rect">
            <a:avLst/>
          </a:prstGeom>
          <a:noFill/>
        </p:spPr>
        <p:txBody>
          <a:bodyPr wrap="none" rtlCol="0">
            <a:spAutoFit/>
          </a:bodyPr>
          <a:lstStyle/>
          <a:p>
            <a:r>
              <a:rPr lang="en-US" dirty="0" smtClean="0"/>
              <a:t>Fastest,</a:t>
            </a:r>
            <a:br>
              <a:rPr lang="en-US" dirty="0" smtClean="0"/>
            </a:br>
            <a:r>
              <a:rPr lang="en-US" dirty="0" smtClean="0"/>
              <a:t>but potential </a:t>
            </a:r>
            <a:br>
              <a:rPr lang="en-US" dirty="0" smtClean="0"/>
            </a:br>
            <a:r>
              <a:rPr lang="en-US" dirty="0" smtClean="0"/>
              <a:t>crosstalk</a:t>
            </a:r>
            <a:endParaRPr lang="en-US" dirty="0"/>
          </a:p>
        </p:txBody>
      </p:sp>
      <p:sp>
        <p:nvSpPr>
          <p:cNvPr id="60" name="TextBox 59"/>
          <p:cNvSpPr txBox="1"/>
          <p:nvPr/>
        </p:nvSpPr>
        <p:spPr>
          <a:xfrm>
            <a:off x="8001000" y="3505200"/>
            <a:ext cx="1010839" cy="923330"/>
          </a:xfrm>
          <a:prstGeom prst="rect">
            <a:avLst/>
          </a:prstGeom>
          <a:noFill/>
        </p:spPr>
        <p:txBody>
          <a:bodyPr wrap="none" rtlCol="0">
            <a:spAutoFit/>
          </a:bodyPr>
          <a:lstStyle/>
          <a:p>
            <a:r>
              <a:rPr lang="en-US" dirty="0" smtClean="0"/>
              <a:t>Faster,</a:t>
            </a:r>
            <a:br>
              <a:rPr lang="en-US" dirty="0" smtClean="0"/>
            </a:br>
            <a:r>
              <a:rPr lang="en-US" dirty="0" smtClean="0"/>
              <a:t>no </a:t>
            </a:r>
            <a:br>
              <a:rPr lang="en-US" dirty="0" smtClean="0"/>
            </a:br>
            <a:r>
              <a:rPr lang="en-US" dirty="0" smtClean="0"/>
              <a:t>crosstalk</a:t>
            </a:r>
            <a:endParaRPr lang="en-US" dirty="0"/>
          </a:p>
        </p:txBody>
      </p:sp>
      <p:sp>
        <p:nvSpPr>
          <p:cNvPr id="61" name="TextBox 60"/>
          <p:cNvSpPr txBox="1"/>
          <p:nvPr/>
        </p:nvSpPr>
        <p:spPr>
          <a:xfrm>
            <a:off x="3200400" y="1371600"/>
            <a:ext cx="1010839" cy="923330"/>
          </a:xfrm>
          <a:prstGeom prst="rect">
            <a:avLst/>
          </a:prstGeom>
          <a:noFill/>
        </p:spPr>
        <p:txBody>
          <a:bodyPr wrap="none" rtlCol="0">
            <a:spAutoFit/>
          </a:bodyPr>
          <a:lstStyle/>
          <a:p>
            <a:r>
              <a:rPr lang="en-US" dirty="0" smtClean="0"/>
              <a:t>Slowest,</a:t>
            </a:r>
            <a:br>
              <a:rPr lang="en-US" dirty="0" smtClean="0"/>
            </a:br>
            <a:r>
              <a:rPr lang="en-US" dirty="0" smtClean="0"/>
              <a:t>no </a:t>
            </a:r>
            <a:br>
              <a:rPr lang="en-US" dirty="0" smtClean="0"/>
            </a:br>
            <a:r>
              <a:rPr lang="en-US" dirty="0" smtClean="0"/>
              <a:t>crosstalk</a:t>
            </a:r>
            <a:endParaRPr lang="en-US" dirty="0"/>
          </a:p>
        </p:txBody>
      </p:sp>
    </p:spTree>
    <p:extLst>
      <p:ext uri="{BB962C8B-B14F-4D97-AF65-F5344CB8AC3E}">
        <p14:creationId xmlns:p14="http://schemas.microsoft.com/office/powerpoint/2010/main" val="713486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Auto-focus modalities</a:t>
            </a:r>
            <a:endParaRPr lang="en-US" dirty="0"/>
          </a:p>
        </p:txBody>
      </p:sp>
      <p:sp>
        <p:nvSpPr>
          <p:cNvPr id="4" name="TextBox 3"/>
          <p:cNvSpPr txBox="1"/>
          <p:nvPr/>
        </p:nvSpPr>
        <p:spPr>
          <a:xfrm>
            <a:off x="1447800" y="1905000"/>
            <a:ext cx="2203097" cy="369332"/>
          </a:xfrm>
          <a:prstGeom prst="rect">
            <a:avLst/>
          </a:prstGeom>
          <a:noFill/>
        </p:spPr>
        <p:txBody>
          <a:bodyPr wrap="none" rtlCol="0">
            <a:spAutoFit/>
          </a:bodyPr>
          <a:lstStyle/>
          <a:p>
            <a:r>
              <a:rPr lang="en-US" dirty="0" smtClean="0"/>
              <a:t>“Software” autofocus</a:t>
            </a:r>
            <a:endParaRPr lang="en-US" dirty="0"/>
          </a:p>
        </p:txBody>
      </p:sp>
      <p:sp>
        <p:nvSpPr>
          <p:cNvPr id="13" name="TextBox 12"/>
          <p:cNvSpPr txBox="1"/>
          <p:nvPr/>
        </p:nvSpPr>
        <p:spPr>
          <a:xfrm>
            <a:off x="5105400" y="1905000"/>
            <a:ext cx="3653239" cy="1477328"/>
          </a:xfrm>
          <a:prstGeom prst="rect">
            <a:avLst/>
          </a:prstGeom>
          <a:noFill/>
        </p:spPr>
        <p:txBody>
          <a:bodyPr wrap="none" rtlCol="0">
            <a:spAutoFit/>
          </a:bodyPr>
          <a:lstStyle/>
          <a:p>
            <a:r>
              <a:rPr lang="en-US" dirty="0" smtClean="0"/>
              <a:t>“Hardware” </a:t>
            </a:r>
            <a:r>
              <a:rPr lang="en-US" dirty="0" smtClean="0"/>
              <a:t>autofocus</a:t>
            </a:r>
          </a:p>
          <a:p>
            <a:r>
              <a:rPr lang="en-US" dirty="0" smtClean="0"/>
              <a:t>Looks for reflection of (infrared) light</a:t>
            </a:r>
            <a:br>
              <a:rPr lang="en-US" dirty="0" smtClean="0"/>
            </a:br>
            <a:r>
              <a:rPr lang="en-US" dirty="0" smtClean="0"/>
              <a:t>from the glass- or plastic-bottom</a:t>
            </a:r>
          </a:p>
          <a:p>
            <a:endParaRPr lang="en-US" dirty="0"/>
          </a:p>
          <a:p>
            <a:r>
              <a:rPr lang="en-US" dirty="0" smtClean="0"/>
              <a:t>Modern systems &lt;&lt;1s</a:t>
            </a:r>
            <a:endParaRPr lang="en-US" dirty="0"/>
          </a:p>
        </p:txBody>
      </p:sp>
    </p:spTree>
    <p:extLst>
      <p:ext uri="{BB962C8B-B14F-4D97-AF65-F5344CB8AC3E}">
        <p14:creationId xmlns:p14="http://schemas.microsoft.com/office/powerpoint/2010/main" val="2977292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Temperature stability</a:t>
            </a:r>
            <a:endParaRPr lang="en-US" dirty="0"/>
          </a:p>
        </p:txBody>
      </p:sp>
      <p:sp>
        <p:nvSpPr>
          <p:cNvPr id="3" name="Content Placeholder 2"/>
          <p:cNvSpPr>
            <a:spLocks noGrp="1"/>
          </p:cNvSpPr>
          <p:nvPr>
            <p:ph idx="1"/>
          </p:nvPr>
        </p:nvSpPr>
        <p:spPr/>
        <p:txBody>
          <a:bodyPr/>
          <a:lstStyle/>
          <a:p>
            <a:r>
              <a:rPr lang="en-US" dirty="0" smtClean="0"/>
              <a:t>Add movie</a:t>
            </a:r>
            <a:endParaRPr lang="en-US" dirty="0"/>
          </a:p>
        </p:txBody>
      </p:sp>
    </p:spTree>
    <p:extLst>
      <p:ext uri="{BB962C8B-B14F-4D97-AF65-F5344CB8AC3E}">
        <p14:creationId xmlns:p14="http://schemas.microsoft.com/office/powerpoint/2010/main" val="3453273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Cell Culture</a:t>
            </a:r>
            <a:endParaRPr lang="en-US" dirty="0"/>
          </a:p>
        </p:txBody>
      </p:sp>
      <p:sp>
        <p:nvSpPr>
          <p:cNvPr id="3" name="Content Placeholder 2"/>
          <p:cNvSpPr>
            <a:spLocks noGrp="1"/>
          </p:cNvSpPr>
          <p:nvPr>
            <p:ph idx="1"/>
          </p:nvPr>
        </p:nvSpPr>
        <p:spPr>
          <a:xfrm>
            <a:off x="5715000" y="5105400"/>
            <a:ext cx="2879508" cy="336316"/>
          </a:xfrm>
        </p:spPr>
        <p:txBody>
          <a:bodyPr>
            <a:normAutofit fontScale="25000" lnSpcReduction="20000"/>
          </a:bodyPr>
          <a:lstStyle/>
          <a:p>
            <a:pPr marL="0" indent="0">
              <a:buNone/>
            </a:pPr>
            <a:r>
              <a:rPr lang="en-US" b="1" i="1" dirty="0"/>
              <a:t>Fig. 2: </a:t>
            </a:r>
            <a:r>
              <a:rPr lang="en-US" i="1" dirty="0"/>
              <a:t>Double </a:t>
            </a:r>
            <a:r>
              <a:rPr lang="en-US" i="1" dirty="0" err="1"/>
              <a:t>colour</a:t>
            </a:r>
            <a:r>
              <a:rPr lang="en-US" i="1" dirty="0"/>
              <a:t> imaging in plastic cell culture plates.</a:t>
            </a:r>
          </a:p>
          <a:p>
            <a:pPr marL="0" indent="0">
              <a:buNone/>
            </a:pPr>
            <a:r>
              <a:rPr lang="en-US" i="1" dirty="0"/>
              <a:t>HeLa-Kyoto cell stably expressing H2B-mcherry and GFP-tubulin were cultured in a</a:t>
            </a:r>
          </a:p>
          <a:p>
            <a:pPr marL="0" indent="0">
              <a:buNone/>
            </a:pPr>
            <a:r>
              <a:rPr lang="en-US" i="1" dirty="0"/>
              <a:t>plastic cell culture plate from NUNC, fixed and subsequently imaged using a 20x/0.75NA</a:t>
            </a:r>
          </a:p>
          <a:p>
            <a:pPr marL="0" indent="0">
              <a:buNone/>
            </a:pPr>
            <a:r>
              <a:rPr lang="en-US" i="1" dirty="0"/>
              <a:t>objective with a magnification changer 2. (A,D) GFP-tubulin, (B,E) H2B-mcherry, (C,F)</a:t>
            </a:r>
          </a:p>
          <a:p>
            <a:pPr marL="0" indent="0">
              <a:buNone/>
            </a:pPr>
            <a:r>
              <a:rPr lang="en-US" i="1" dirty="0"/>
              <a:t>overlay image (GFP-tubulin shown in green and H2B-mcherry in red). Scale bar 10 </a:t>
            </a:r>
            <a:r>
              <a:rPr lang="en-US" i="1" dirty="0" err="1"/>
              <a:t>μm</a:t>
            </a:r>
            <a:r>
              <a:rPr lang="en-US" i="1" dirty="0"/>
              <a:t>.</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7700" y="1991670"/>
            <a:ext cx="4457700" cy="28587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390900" y="2364387"/>
            <a:ext cx="865905" cy="646331"/>
          </a:xfrm>
          <a:prstGeom prst="rect">
            <a:avLst/>
          </a:prstGeom>
          <a:noFill/>
        </p:spPr>
        <p:txBody>
          <a:bodyPr wrap="square" rtlCol="0">
            <a:spAutoFit/>
          </a:bodyPr>
          <a:lstStyle/>
          <a:p>
            <a:r>
              <a:rPr lang="en-US" dirty="0" smtClean="0"/>
              <a:t>Interphase</a:t>
            </a:r>
            <a:endParaRPr lang="en-US" dirty="0"/>
          </a:p>
        </p:txBody>
      </p:sp>
      <p:sp>
        <p:nvSpPr>
          <p:cNvPr id="7" name="TextBox 6"/>
          <p:cNvSpPr txBox="1"/>
          <p:nvPr/>
        </p:nvSpPr>
        <p:spPr>
          <a:xfrm>
            <a:off x="3695700" y="3812187"/>
            <a:ext cx="627656" cy="646331"/>
          </a:xfrm>
          <a:prstGeom prst="rect">
            <a:avLst/>
          </a:prstGeom>
          <a:noFill/>
        </p:spPr>
        <p:txBody>
          <a:bodyPr wrap="square" rtlCol="0">
            <a:spAutoFit/>
          </a:bodyPr>
          <a:lstStyle/>
          <a:p>
            <a:r>
              <a:rPr lang="en-US" dirty="0" smtClean="0"/>
              <a:t>Mitosis</a:t>
            </a:r>
            <a:endParaRPr lang="en-US" dirty="0"/>
          </a:p>
        </p:txBody>
      </p:sp>
      <p:sp>
        <p:nvSpPr>
          <p:cNvPr id="8" name="TextBox 7"/>
          <p:cNvSpPr txBox="1"/>
          <p:nvPr/>
        </p:nvSpPr>
        <p:spPr>
          <a:xfrm>
            <a:off x="4828345" y="1295400"/>
            <a:ext cx="956721" cy="646331"/>
          </a:xfrm>
          <a:prstGeom prst="rect">
            <a:avLst/>
          </a:prstGeom>
          <a:noFill/>
        </p:spPr>
        <p:txBody>
          <a:bodyPr wrap="square" rtlCol="0">
            <a:spAutoFit/>
          </a:bodyPr>
          <a:lstStyle/>
          <a:p>
            <a:r>
              <a:rPr lang="en-US" dirty="0" smtClean="0"/>
              <a:t>GFP-Tubulin</a:t>
            </a:r>
            <a:endParaRPr lang="en-US" dirty="0"/>
          </a:p>
        </p:txBody>
      </p:sp>
      <p:sp>
        <p:nvSpPr>
          <p:cNvPr id="9" name="TextBox 8"/>
          <p:cNvSpPr txBox="1"/>
          <p:nvPr/>
        </p:nvSpPr>
        <p:spPr>
          <a:xfrm>
            <a:off x="7962900" y="1297587"/>
            <a:ext cx="579010" cy="646331"/>
          </a:xfrm>
          <a:prstGeom prst="rect">
            <a:avLst/>
          </a:prstGeom>
          <a:noFill/>
        </p:spPr>
        <p:txBody>
          <a:bodyPr wrap="square" rtlCol="0">
            <a:spAutoFit/>
          </a:bodyPr>
          <a:lstStyle/>
          <a:p>
            <a:r>
              <a:rPr lang="en-US" dirty="0" smtClean="0"/>
              <a:t>Merge</a:t>
            </a:r>
            <a:endParaRPr lang="en-US" dirty="0"/>
          </a:p>
        </p:txBody>
      </p:sp>
      <p:sp>
        <p:nvSpPr>
          <p:cNvPr id="10" name="TextBox 9"/>
          <p:cNvSpPr txBox="1"/>
          <p:nvPr/>
        </p:nvSpPr>
        <p:spPr>
          <a:xfrm>
            <a:off x="6286500" y="1297587"/>
            <a:ext cx="1502648" cy="646331"/>
          </a:xfrm>
          <a:prstGeom prst="rect">
            <a:avLst/>
          </a:prstGeom>
          <a:noFill/>
        </p:spPr>
        <p:txBody>
          <a:bodyPr wrap="square" rtlCol="0">
            <a:spAutoFit/>
          </a:bodyPr>
          <a:lstStyle/>
          <a:p>
            <a:r>
              <a:rPr lang="en-US" dirty="0" smtClean="0"/>
              <a:t>DNA (Hb2-mCherry)</a:t>
            </a:r>
            <a:endParaRPr lang="en-US" dirty="0"/>
          </a:p>
        </p:txBody>
      </p:sp>
      <p:sp>
        <p:nvSpPr>
          <p:cNvPr id="11" name="TextBox 10"/>
          <p:cNvSpPr txBox="1"/>
          <p:nvPr/>
        </p:nvSpPr>
        <p:spPr>
          <a:xfrm>
            <a:off x="3581400" y="5105400"/>
            <a:ext cx="1980334" cy="646331"/>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en-US" dirty="0" err="1" smtClean="0"/>
              <a:t>Celldiscoverer</a:t>
            </a:r>
            <a:r>
              <a:rPr lang="en-US" dirty="0" smtClean="0"/>
              <a:t> 7 </a:t>
            </a:r>
          </a:p>
          <a:p>
            <a:r>
              <a:rPr lang="en-US" dirty="0" smtClean="0"/>
              <a:t>logo</a:t>
            </a:r>
            <a:endParaRPr lang="en-US" dirty="0"/>
          </a:p>
        </p:txBody>
      </p:sp>
      <p:sp>
        <p:nvSpPr>
          <p:cNvPr id="4" name="TextBox 3"/>
          <p:cNvSpPr txBox="1"/>
          <p:nvPr/>
        </p:nvSpPr>
        <p:spPr>
          <a:xfrm>
            <a:off x="0" y="1600200"/>
            <a:ext cx="3397948" cy="2308324"/>
          </a:xfrm>
          <a:prstGeom prst="rect">
            <a:avLst/>
          </a:prstGeom>
          <a:noFill/>
        </p:spPr>
        <p:txBody>
          <a:bodyPr wrap="none" rtlCol="0">
            <a:spAutoFit/>
          </a:bodyPr>
          <a:lstStyle/>
          <a:p>
            <a:r>
              <a:rPr lang="en-US" dirty="0" smtClean="0"/>
              <a:t>Picture multi-well plate</a:t>
            </a:r>
          </a:p>
          <a:p>
            <a:endParaRPr lang="en-US" dirty="0"/>
          </a:p>
          <a:p>
            <a:r>
              <a:rPr lang="en-US" dirty="0" smtClean="0"/>
              <a:t>Prices for glass-</a:t>
            </a:r>
            <a:r>
              <a:rPr lang="en-US" dirty="0" smtClean="0"/>
              <a:t>bottom &gt;10$</a:t>
            </a:r>
            <a:endParaRPr lang="en-US" dirty="0" smtClean="0"/>
          </a:p>
          <a:p>
            <a:r>
              <a:rPr lang="en-US" dirty="0" smtClean="0"/>
              <a:t>And plastic-</a:t>
            </a:r>
            <a:r>
              <a:rPr lang="en-US" dirty="0" smtClean="0"/>
              <a:t>bottom &lt;2$</a:t>
            </a:r>
          </a:p>
          <a:p>
            <a:endParaRPr lang="en-US" dirty="0"/>
          </a:p>
          <a:p>
            <a:r>
              <a:rPr lang="en-US" dirty="0" smtClean="0"/>
              <a:t>Plastic bottom: </a:t>
            </a:r>
          </a:p>
          <a:p>
            <a:r>
              <a:rPr lang="en-US" dirty="0" smtClean="0"/>
              <a:t>- Better compatible with some cell</a:t>
            </a:r>
            <a:br>
              <a:rPr lang="en-US" dirty="0" smtClean="0"/>
            </a:br>
            <a:r>
              <a:rPr lang="en-US" dirty="0" smtClean="0"/>
              <a:t>culture</a:t>
            </a:r>
            <a:endParaRPr lang="en-US" dirty="0"/>
          </a:p>
        </p:txBody>
      </p:sp>
      <p:sp>
        <p:nvSpPr>
          <p:cNvPr id="6" name="TextBox 5"/>
          <p:cNvSpPr txBox="1"/>
          <p:nvPr/>
        </p:nvSpPr>
        <p:spPr>
          <a:xfrm>
            <a:off x="3124200" y="6172200"/>
            <a:ext cx="3563070" cy="369332"/>
          </a:xfrm>
          <a:prstGeom prst="rect">
            <a:avLst/>
          </a:prstGeom>
          <a:noFill/>
        </p:spPr>
        <p:txBody>
          <a:bodyPr wrap="none" rtlCol="0">
            <a:spAutoFit/>
          </a:bodyPr>
          <a:lstStyle/>
          <a:p>
            <a:r>
              <a:rPr lang="en-US" dirty="0" err="1" smtClean="0"/>
              <a:t>Todo</a:t>
            </a:r>
            <a:r>
              <a:rPr lang="en-US" dirty="0" smtClean="0"/>
              <a:t>: check effective NA=40x/0.75?</a:t>
            </a:r>
            <a:endParaRPr lang="en-US" dirty="0"/>
          </a:p>
        </p:txBody>
      </p:sp>
      <p:sp>
        <p:nvSpPr>
          <p:cNvPr id="12" name="TextBox 11"/>
          <p:cNvSpPr txBox="1"/>
          <p:nvPr/>
        </p:nvSpPr>
        <p:spPr>
          <a:xfrm>
            <a:off x="2057400" y="3276600"/>
            <a:ext cx="535648" cy="369332"/>
          </a:xfrm>
          <a:prstGeom prst="rect">
            <a:avLst/>
          </a:prstGeom>
          <a:noFill/>
        </p:spPr>
        <p:txBody>
          <a:bodyPr wrap="none" rtlCol="0">
            <a:spAutoFit/>
          </a:bodyPr>
          <a:lstStyle/>
          <a:p>
            <a:r>
              <a:rPr lang="en-US" dirty="0" smtClean="0"/>
              <a:t>$$$</a:t>
            </a:r>
            <a:endParaRPr lang="en-US" dirty="0"/>
          </a:p>
        </p:txBody>
      </p:sp>
    </p:spTree>
    <p:extLst>
      <p:ext uri="{BB962C8B-B14F-4D97-AF65-F5344CB8AC3E}">
        <p14:creationId xmlns:p14="http://schemas.microsoft.com/office/powerpoint/2010/main" val="41604358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1472</TotalTime>
  <Words>1223</Words>
  <Application>Microsoft Macintosh PowerPoint</Application>
  <PresentationFormat>On-screen Show (4:3)</PresentationFormat>
  <Paragraphs>263</Paragraphs>
  <Slides>35</Slides>
  <Notes>5</Notes>
  <HiddenSlides>0</HiddenSlides>
  <MMClips>3</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High-throughput and Adaptive Feedback Microscopy</vt:lpstr>
      <vt:lpstr>Advanced Light Microscopy Facility (ALMF) at EMBL Heidelberg</vt:lpstr>
      <vt:lpstr>PowerPoint Presentation</vt:lpstr>
      <vt:lpstr>PowerPoint Presentation</vt:lpstr>
      <vt:lpstr>Microscope system considerations</vt:lpstr>
      <vt:lpstr>Multi-color Imaging Modalities</vt:lpstr>
      <vt:lpstr>Auto-focus modalities</vt:lpstr>
      <vt:lpstr>Temperature stability</vt:lpstr>
      <vt:lpstr>Cell Culture</vt:lpstr>
      <vt:lpstr>Edge effects</vt:lpstr>
      <vt:lpstr>Autofocus CellDiscoverer 7</vt:lpstr>
      <vt:lpstr>Assay development considerations</vt:lpstr>
      <vt:lpstr>Autophagosome screen</vt:lpstr>
      <vt:lpstr>Acquisition modalities: confocal</vt:lpstr>
      <vt:lpstr>Acquisition modalities: widefield</vt:lpstr>
      <vt:lpstr>Low NA widefield imaging </vt:lpstr>
      <vt:lpstr>Advice</vt:lpstr>
      <vt:lpstr>Multi-well Transmission Imaging</vt:lpstr>
      <vt:lpstr>Low NA Transmission Imaging</vt:lpstr>
      <vt:lpstr>What to measure</vt:lpstr>
      <vt:lpstr>Secondary Screens</vt:lpstr>
      <vt:lpstr>What to measure</vt:lpstr>
      <vt:lpstr>Intelligent Microscopy [Conrad et al.] Adaptive Feedback Microscopy [Tischer et al.] Smart Microscopy [Huisken et al.] Open Application Development (OAD) [Zeiss]   </vt:lpstr>
      <vt:lpstr>High-resolution Adaptive Feedback Time-lapse Imaging of Mitosis</vt:lpstr>
      <vt:lpstr>  </vt:lpstr>
      <vt:lpstr>  </vt:lpstr>
      <vt:lpstr>PowerPoint Presentation</vt:lpstr>
      <vt:lpstr>Adaptive FCS Microscopy</vt:lpstr>
      <vt:lpstr>Automated Immersion System</vt:lpstr>
      <vt:lpstr>Image analysis, quality control and statistics</vt:lpstr>
      <vt:lpstr>PowerPoint Presentation</vt:lpstr>
      <vt:lpstr>PowerPoint Presentation</vt:lpstr>
      <vt:lpstr>PowerPoint Presentation</vt:lpstr>
      <vt:lpstr>PowerPoint Presentation</vt:lpstr>
      <vt:lpstr>Adaptive Feedback Microscopy  using ZEISS products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dc:title>
  <dc:creator>almf</dc:creator>
  <cp:lastModifiedBy>Christian Tischer</cp:lastModifiedBy>
  <cp:revision>106</cp:revision>
  <dcterms:created xsi:type="dcterms:W3CDTF">2006-08-16T00:00:00Z</dcterms:created>
  <dcterms:modified xsi:type="dcterms:W3CDTF">2016-11-28T17:51:23Z</dcterms:modified>
</cp:coreProperties>
</file>